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78" r:id="rId3"/>
    <p:sldId id="271" r:id="rId4"/>
    <p:sldId id="274" r:id="rId5"/>
    <p:sldId id="272" r:id="rId6"/>
    <p:sldId id="275" r:id="rId7"/>
    <p:sldId id="276" r:id="rId8"/>
    <p:sldId id="277" r:id="rId9"/>
    <p:sldId id="359" r:id="rId10"/>
    <p:sldId id="279" r:id="rId11"/>
    <p:sldId id="280" r:id="rId12"/>
    <p:sldId id="282" r:id="rId13"/>
    <p:sldId id="283" r:id="rId14"/>
    <p:sldId id="285" r:id="rId15"/>
    <p:sldId id="284" r:id="rId16"/>
    <p:sldId id="290" r:id="rId17"/>
    <p:sldId id="288" r:id="rId18"/>
    <p:sldId id="286" r:id="rId19"/>
    <p:sldId id="287" r:id="rId20"/>
    <p:sldId id="291" r:id="rId21"/>
    <p:sldId id="292" r:id="rId22"/>
    <p:sldId id="294" r:id="rId23"/>
    <p:sldId id="293" r:id="rId24"/>
    <p:sldId id="295" r:id="rId25"/>
    <p:sldId id="296" r:id="rId26"/>
    <p:sldId id="299" r:id="rId27"/>
    <p:sldId id="298" r:id="rId28"/>
    <p:sldId id="297" r:id="rId29"/>
    <p:sldId id="301" r:id="rId30"/>
    <p:sldId id="304" r:id="rId31"/>
    <p:sldId id="305" r:id="rId32"/>
    <p:sldId id="306" r:id="rId33"/>
    <p:sldId id="347" r:id="rId34"/>
    <p:sldId id="307" r:id="rId35"/>
    <p:sldId id="308" r:id="rId36"/>
    <p:sldId id="309" r:id="rId37"/>
    <p:sldId id="310" r:id="rId38"/>
    <p:sldId id="311" r:id="rId39"/>
    <p:sldId id="312" r:id="rId40"/>
    <p:sldId id="318" r:id="rId41"/>
    <p:sldId id="314" r:id="rId42"/>
    <p:sldId id="315" r:id="rId43"/>
    <p:sldId id="316" r:id="rId44"/>
    <p:sldId id="317" r:id="rId45"/>
    <p:sldId id="313" r:id="rId46"/>
    <p:sldId id="319" r:id="rId47"/>
    <p:sldId id="320" r:id="rId48"/>
    <p:sldId id="323" r:id="rId49"/>
    <p:sldId id="321" r:id="rId50"/>
    <p:sldId id="324" r:id="rId51"/>
    <p:sldId id="358" r:id="rId52"/>
    <p:sldId id="326" r:id="rId53"/>
    <p:sldId id="328" r:id="rId54"/>
    <p:sldId id="325" r:id="rId55"/>
    <p:sldId id="329" r:id="rId56"/>
    <p:sldId id="331" r:id="rId57"/>
    <p:sldId id="364" r:id="rId58"/>
    <p:sldId id="365" r:id="rId59"/>
    <p:sldId id="366" r:id="rId60"/>
    <p:sldId id="344" r:id="rId61"/>
    <p:sldId id="345" r:id="rId62"/>
    <p:sldId id="349" r:id="rId63"/>
    <p:sldId id="348" r:id="rId64"/>
    <p:sldId id="333" r:id="rId65"/>
    <p:sldId id="337" r:id="rId66"/>
    <p:sldId id="339" r:id="rId67"/>
    <p:sldId id="340" r:id="rId68"/>
    <p:sldId id="341" r:id="rId69"/>
    <p:sldId id="342" r:id="rId70"/>
    <p:sldId id="338" r:id="rId71"/>
    <p:sldId id="343" r:id="rId72"/>
    <p:sldId id="351" r:id="rId73"/>
    <p:sldId id="346" r:id="rId74"/>
    <p:sldId id="354" r:id="rId75"/>
    <p:sldId id="361" r:id="rId76"/>
    <p:sldId id="355" r:id="rId77"/>
    <p:sldId id="362" r:id="rId78"/>
    <p:sldId id="356" r:id="rId79"/>
    <p:sldId id="363" r:id="rId80"/>
    <p:sldId id="352" r:id="rId81"/>
    <p:sldId id="281" r:id="rId82"/>
    <p:sldId id="35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CppCon" id="{D41C35A1-8110-4C9F-8D66-131389C45489}">
          <p14:sldIdLst>
            <p14:sldId id="256"/>
            <p14:sldId id="278"/>
            <p14:sldId id="271"/>
            <p14:sldId id="274"/>
            <p14:sldId id="272"/>
            <p14:sldId id="275"/>
            <p14:sldId id="276"/>
            <p14:sldId id="277"/>
          </p14:sldIdLst>
        </p14:section>
        <p14:section name="Core Guidelines" id="{8E7A3A52-0BC6-4D54-8BE0-2675825F02B0}">
          <p14:sldIdLst>
            <p14:sldId id="359"/>
            <p14:sldId id="279"/>
            <p14:sldId id="280"/>
            <p14:sldId id="282"/>
            <p14:sldId id="283"/>
            <p14:sldId id="285"/>
            <p14:sldId id="284"/>
            <p14:sldId id="290"/>
            <p14:sldId id="288"/>
            <p14:sldId id="286"/>
            <p14:sldId id="287"/>
            <p14:sldId id="291"/>
            <p14:sldId id="292"/>
            <p14:sldId id="294"/>
            <p14:sldId id="293"/>
            <p14:sldId id="295"/>
            <p14:sldId id="296"/>
          </p14:sldIdLst>
        </p14:section>
        <p14:section name="Break" id="{C89E104F-B84C-43B5-8498-129AF8FD90B1}">
          <p14:sldIdLst>
            <p14:sldId id="299"/>
            <p14:sldId id="298"/>
          </p14:sldIdLst>
        </p14:section>
        <p14:section name="string_view array_view" id="{BA017221-F47B-4BE7-A7DC-C23460D67D3F}">
          <p14:sldIdLst>
            <p14:sldId id="297"/>
            <p14:sldId id="301"/>
            <p14:sldId id="304"/>
            <p14:sldId id="305"/>
            <p14:sldId id="306"/>
            <p14:sldId id="347"/>
          </p14:sldIdLst>
        </p14:section>
        <p14:section name="Ranges" id="{F59BF79B-F187-49C8-8D7F-FB1A40012A7B}">
          <p14:sldIdLst>
            <p14:sldId id="307"/>
            <p14:sldId id="308"/>
            <p14:sldId id="309"/>
            <p14:sldId id="310"/>
            <p14:sldId id="311"/>
            <p14:sldId id="312"/>
            <p14:sldId id="318"/>
          </p14:sldIdLst>
        </p14:section>
        <p14:section name="SG14" id="{874D02FF-EC02-4D76-A369-7455C8306ECA}">
          <p14:sldIdLst>
            <p14:sldId id="314"/>
            <p14:sldId id="315"/>
            <p14:sldId id="316"/>
            <p14:sldId id="317"/>
            <p14:sldId id="313"/>
            <p14:sldId id="319"/>
            <p14:sldId id="320"/>
            <p14:sldId id="323"/>
            <p14:sldId id="321"/>
            <p14:sldId id="324"/>
            <p14:sldId id="358"/>
          </p14:sldIdLst>
        </p14:section>
        <p14:section name="Declarative Control Flow" id="{0D70B626-BAE9-4AAC-B58E-985992C7AFA7}">
          <p14:sldIdLst>
            <p14:sldId id="326"/>
            <p14:sldId id="328"/>
            <p14:sldId id="325"/>
            <p14:sldId id="329"/>
            <p14:sldId id="331"/>
            <p14:sldId id="364"/>
            <p14:sldId id="365"/>
            <p14:sldId id="366"/>
            <p14:sldId id="344"/>
            <p14:sldId id="345"/>
            <p14:sldId id="349"/>
            <p14:sldId id="348"/>
          </p14:sldIdLst>
        </p14:section>
        <p14:section name="Coroutine" id="{63EAC23A-AFEC-43A8-AC33-6953232B3896}">
          <p14:sldIdLst>
            <p14:sldId id="333"/>
            <p14:sldId id="337"/>
            <p14:sldId id="339"/>
            <p14:sldId id="340"/>
            <p14:sldId id="341"/>
            <p14:sldId id="342"/>
            <p14:sldId id="338"/>
          </p14:sldIdLst>
        </p14:section>
        <p14:section name="Lock Free" id="{C830055D-32A8-4329-9613-2937D3DB14B5}">
          <p14:sldIdLst>
            <p14:sldId id="343"/>
          </p14:sldIdLst>
        </p14:section>
        <p14:section name="Benchmarks" id="{7E147169-25EC-415C-8548-1C2815E46280}">
          <p14:sldIdLst>
            <p14:sldId id="351"/>
          </p14:sldIdLst>
        </p14:section>
        <p14:section name="cpp17" id="{4B9D54EC-720C-4683-ADB1-4D5F75B7B19A}">
          <p14:sldIdLst>
            <p14:sldId id="346"/>
            <p14:sldId id="354"/>
            <p14:sldId id="361"/>
            <p14:sldId id="355"/>
            <p14:sldId id="362"/>
            <p14:sldId id="356"/>
            <p14:sldId id="363"/>
          </p14:sldIdLst>
        </p14:section>
        <p14:section name="The End" id="{C4725A82-52F8-4D79-B524-DD030B45F350}">
          <p14:sldIdLst>
            <p14:sldId id="352"/>
            <p14:sldId id="281"/>
          </p14:sldIdLst>
        </p14:section>
        <p14:section name="Questions" id="{8540AA83-3C6E-4AC5-8BE0-FE265A0E633F}">
          <p14:sldIdLst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CC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" y="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A911-17A9-49B2-99A0-F6051659B098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7D312-0BB3-40EB-9C33-738AD4E1A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7D312-0BB3-40EB-9C33-738AD4E1A3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4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B7BC-29D1-43E6-91A8-6BAA6B6496A3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9A0A-5B98-443F-865B-EBEE70556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6106601"/>
            <a:ext cx="4211540" cy="5824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March 2016, by </a:t>
            </a:r>
            <a:r>
              <a:rPr lang="en-US" sz="2000" dirty="0" err="1" smtClean="0"/>
              <a:t>Stéphane</a:t>
            </a:r>
            <a:r>
              <a:rPr lang="en-US" sz="2000" dirty="0" smtClean="0"/>
              <a:t> </a:t>
            </a:r>
            <a:r>
              <a:rPr lang="en-US" sz="2000" dirty="0"/>
              <a:t>Molina</a:t>
            </a:r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5" name="Picture 2" descr="https://scontent-hkg3-1.xx.fbcdn.net/hphotos-xta1/t31.0-8/12141018_415447405319285_1370031029563919950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62" y="-508599"/>
            <a:ext cx="12263561" cy="773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723"/>
            <a:ext cx="10515600" cy="4351338"/>
          </a:xfrm>
        </p:spPr>
        <p:txBody>
          <a:bodyPr/>
          <a:lstStyle/>
          <a:p>
            <a:r>
              <a:rPr lang="en-US" dirty="0" smtClean="0"/>
              <a:t>“What is good modern C++”</a:t>
            </a:r>
          </a:p>
          <a:p>
            <a:pPr lvl="1"/>
            <a:r>
              <a:rPr lang="en-US" dirty="0" smtClean="0"/>
              <a:t>Many people want to write “Modern C++”</a:t>
            </a:r>
          </a:p>
          <a:p>
            <a:pPr lvl="1"/>
            <a:r>
              <a:rPr lang="en-US" sz="2000" dirty="0" smtClean="0"/>
              <a:t>Resources that explain how to write good code are uncommon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have a great modern language</a:t>
            </a:r>
          </a:p>
          <a:p>
            <a:pPr lvl="1"/>
            <a:r>
              <a:rPr lang="en-US" dirty="0" smtClean="0"/>
              <a:t>C++11 (good) / 14 (better) / 17 (slightly better!)</a:t>
            </a:r>
          </a:p>
          <a:p>
            <a:pPr lvl="1"/>
            <a:r>
              <a:rPr lang="en-US" dirty="0" smtClean="0"/>
              <a:t>Technical specifications</a:t>
            </a:r>
          </a:p>
          <a:p>
            <a:pPr lvl="1"/>
            <a:r>
              <a:rPr lang="en-US" dirty="0" smtClean="0"/>
              <a:t>Easier to read / write / maintain</a:t>
            </a:r>
          </a:p>
          <a:p>
            <a:pPr lvl="1"/>
            <a:r>
              <a:rPr lang="en-US" dirty="0" smtClean="0"/>
              <a:t>Runs faster</a:t>
            </a:r>
          </a:p>
          <a:p>
            <a:pPr lvl="1"/>
            <a:r>
              <a:rPr lang="en-US" dirty="0" smtClean="0"/>
              <a:t>Can express more than older C++ (with less code)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906738"/>
            <a:ext cx="31432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people</a:t>
            </a:r>
          </a:p>
          <a:p>
            <a:pPr lvl="1"/>
            <a:r>
              <a:rPr lang="en-US" dirty="0" smtClean="0"/>
              <a:t>Use C++ in archaic or foreign style</a:t>
            </a:r>
          </a:p>
          <a:p>
            <a:pPr lvl="1"/>
            <a:r>
              <a:rPr lang="en-US" dirty="0" smtClean="0"/>
              <a:t>Get lost in details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“Within C++ is a smaller, simpler, safer language struggling to get out”</a:t>
            </a:r>
          </a:p>
          <a:p>
            <a:pPr lvl="1"/>
            <a:r>
              <a:rPr lang="en-US" dirty="0" smtClean="0"/>
              <a:t>Code can be simpler</a:t>
            </a:r>
          </a:p>
          <a:p>
            <a:pPr lvl="2"/>
            <a:r>
              <a:rPr lang="en-US" dirty="0" smtClean="0"/>
              <a:t>As efficient</a:t>
            </a:r>
          </a:p>
          <a:p>
            <a:pPr lvl="2"/>
            <a:r>
              <a:rPr lang="en-US" dirty="0" smtClean="0"/>
              <a:t>As expressive</a:t>
            </a:r>
          </a:p>
          <a:p>
            <a:pPr lvl="1"/>
            <a:r>
              <a:rPr lang="en-US" dirty="0" smtClean="0"/>
              <a:t>Without inventing a new language</a:t>
            </a:r>
          </a:p>
          <a:p>
            <a:pPr lvl="1"/>
            <a:r>
              <a:rPr lang="en-US" dirty="0" smtClean="0"/>
              <a:t>100% compatibility – compile with current compilers</a:t>
            </a:r>
            <a:endParaRPr lang="en-US" dirty="0"/>
          </a:p>
        </p:txBody>
      </p:sp>
      <p:pic>
        <p:nvPicPr>
          <p:cNvPr id="5124" name="Picture 4" descr="https://raw.githubusercontent.com/dwyl/repo-badges/master/highresPNGs/build-pa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84" y="5327374"/>
            <a:ext cx="2273116" cy="4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mecrunch.com/meme/19PWL/exploring-legacy-code/image.jpg?w=1024&amp;c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60" y="940782"/>
            <a:ext cx="3957440" cy="263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 Coding Guidelines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Set of guidelines to write C++ well</a:t>
            </a:r>
          </a:p>
          <a:p>
            <a:r>
              <a:rPr lang="en-US" dirty="0" smtClean="0"/>
              <a:t>Supported by a “Guidelines Support Library” (</a:t>
            </a:r>
            <a:r>
              <a:rPr lang="en-US" b="1" dirty="0" smtClean="0"/>
              <a:t>GSL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Supported by analysis tools</a:t>
            </a:r>
          </a:p>
          <a:p>
            <a:r>
              <a:rPr lang="en-US" dirty="0" smtClean="0"/>
              <a:t>Don’t sacrifice</a:t>
            </a:r>
          </a:p>
          <a:p>
            <a:pPr lvl="1"/>
            <a:r>
              <a:rPr lang="en-US" dirty="0" smtClean="0"/>
              <a:t>Generality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Portability across platforms</a:t>
            </a:r>
            <a:endParaRPr lang="en-US" dirty="0"/>
          </a:p>
        </p:txBody>
      </p:sp>
      <p:pic>
        <p:nvPicPr>
          <p:cNvPr id="4098" name="Picture 2" descr="https://image.spreadshirtmedia.net/image-server/v1/designs/16221504,width=178,height=178,version=1415653281/I-Love-C++-%5BDeveloper-/-Geek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21" y="3881157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What is not GSL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Rules focus on</a:t>
            </a:r>
          </a:p>
          <a:p>
            <a:pPr lvl="1"/>
            <a:r>
              <a:rPr lang="en-US" dirty="0" smtClean="0"/>
              <a:t>“Layout and naming”</a:t>
            </a:r>
          </a:p>
          <a:p>
            <a:pPr lvl="1"/>
            <a:r>
              <a:rPr lang="en-US" dirty="0" smtClean="0"/>
              <a:t>Not on programming principle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Rules are full of bad advice</a:t>
            </a:r>
          </a:p>
          <a:p>
            <a:pPr lvl="1"/>
            <a:r>
              <a:rPr lang="en-US" dirty="0" smtClean="0"/>
              <a:t>Write C / C with classes / pseudo-Java</a:t>
            </a:r>
          </a:p>
          <a:p>
            <a:pPr lvl="1"/>
            <a:r>
              <a:rPr lang="en-US" dirty="0" smtClean="0"/>
              <a:t>Outdated</a:t>
            </a:r>
          </a:p>
          <a:p>
            <a:pPr lvl="1"/>
            <a:r>
              <a:rPr lang="en-US" dirty="0" smtClean="0"/>
              <a:t>Not understood by their users</a:t>
            </a:r>
          </a:p>
          <a:p>
            <a:pPr lvl="1"/>
            <a:r>
              <a:rPr lang="en-US" dirty="0" smtClean="0"/>
              <a:t>Platform / compiler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 descr="http://i.imgur.com/vOWAAU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14" y="1304093"/>
            <a:ext cx="5518612" cy="25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GSL goals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good set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1"/>
            <a:r>
              <a:rPr lang="en-US" dirty="0" smtClean="0"/>
              <a:t>Browsable</a:t>
            </a:r>
          </a:p>
          <a:p>
            <a:pPr lvl="1"/>
            <a:r>
              <a:rPr lang="en-US" dirty="0" smtClean="0"/>
              <a:t>Supported by tools (from many sources)</a:t>
            </a:r>
          </a:p>
          <a:p>
            <a:pPr lvl="1"/>
            <a:r>
              <a:rPr lang="en-US" dirty="0" smtClean="0"/>
              <a:t>Suitable for gradual adoptions</a:t>
            </a:r>
          </a:p>
          <a:p>
            <a:r>
              <a:rPr lang="en-US" dirty="0" smtClean="0"/>
              <a:t>For </a:t>
            </a:r>
            <a:r>
              <a:rPr lang="en-US" dirty="0"/>
              <a:t>m</a:t>
            </a:r>
            <a:r>
              <a:rPr lang="en-US" dirty="0" smtClean="0"/>
              <a:t>odern C++</a:t>
            </a:r>
          </a:p>
          <a:p>
            <a:r>
              <a:rPr lang="en-US" dirty="0" smtClean="0"/>
              <a:t>Prescriptive</a:t>
            </a:r>
          </a:p>
          <a:p>
            <a:pPr lvl="1"/>
            <a:r>
              <a:rPr lang="en-US" dirty="0" smtClean="0"/>
              <a:t>Not punitive</a:t>
            </a:r>
          </a:p>
          <a:p>
            <a:pPr lvl="1"/>
            <a:r>
              <a:rPr lang="en-US" dirty="0" smtClean="0"/>
              <a:t>Provide guidance</a:t>
            </a:r>
          </a:p>
          <a:p>
            <a:pPr lvl="2"/>
            <a:r>
              <a:rPr lang="en-US" dirty="0" smtClean="0"/>
              <a:t>Tell what to do, in what situation, and why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53" y="680250"/>
            <a:ext cx="5163047" cy="54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(github.com/</a:t>
            </a:r>
            <a:r>
              <a:rPr lang="en-US" sz="3600" dirty="0" err="1"/>
              <a:t>isocpp</a:t>
            </a:r>
            <a:r>
              <a:rPr lang="en-US" sz="3600" dirty="0"/>
              <a:t>/</a:t>
            </a:r>
            <a:r>
              <a:rPr lang="en-US" sz="3600" dirty="0" err="1"/>
              <a:t>CppCoreGuidelines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are focused on many issues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Resource management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management</a:t>
            </a:r>
          </a:p>
          <a:p>
            <a:pPr lvl="1"/>
            <a:r>
              <a:rPr lang="en-US" dirty="0" smtClean="0"/>
              <a:t>Templates</a:t>
            </a:r>
          </a:p>
          <a:p>
            <a:pPr lvl="1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Parallelism</a:t>
            </a:r>
          </a:p>
          <a:p>
            <a:pPr lvl="2"/>
            <a:r>
              <a:rPr lang="en-US" dirty="0" smtClean="0"/>
              <a:t>Lock Free</a:t>
            </a:r>
          </a:p>
          <a:p>
            <a:pPr lvl="2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523" y="987862"/>
            <a:ext cx="7399207" cy="58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Example</a:t>
            </a:r>
            <a:r>
              <a:rPr lang="en-US" sz="3600" dirty="0"/>
              <a:t> </a:t>
            </a:r>
            <a:r>
              <a:rPr lang="en-US" sz="3600" dirty="0" smtClean="0"/>
              <a:t>(github.com/</a:t>
            </a:r>
            <a:r>
              <a:rPr lang="en-US" sz="3600" dirty="0" err="1" smtClean="0"/>
              <a:t>isocpp</a:t>
            </a:r>
            <a:r>
              <a:rPr lang="en-US" sz="3600" dirty="0" smtClean="0"/>
              <a:t>/</a:t>
            </a:r>
            <a:r>
              <a:rPr lang="en-US" sz="3600" dirty="0" err="1" smtClean="0"/>
              <a:t>CppCoreGuidelines</a:t>
            </a:r>
            <a:r>
              <a:rPr lang="en-US" sz="360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220" y="1434633"/>
            <a:ext cx="8826476" cy="54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Extend language with a few abstractions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small library (GSL)</a:t>
            </a:r>
          </a:p>
          <a:p>
            <a:pPr lvl="1"/>
            <a:r>
              <a:rPr lang="en-US" dirty="0" smtClean="0"/>
              <a:t>No new language features (e.g. new keywords, concepts, networking, …)</a:t>
            </a:r>
          </a:p>
          <a:p>
            <a:pPr lvl="1"/>
            <a:r>
              <a:rPr lang="en-US" dirty="0" smtClean="0"/>
              <a:t>Support the set of the core guidelines</a:t>
            </a:r>
          </a:p>
          <a:p>
            <a:pPr lvl="1"/>
            <a:r>
              <a:rPr lang="en-US" dirty="0" smtClean="0"/>
              <a:t>Use the STL</a:t>
            </a:r>
          </a:p>
          <a:p>
            <a:pPr lvl="1"/>
            <a:r>
              <a:rPr lang="en-US" dirty="0" smtClean="0"/>
              <a:t>Design to be extremely lightweight (zero-overhead)</a:t>
            </a:r>
          </a:p>
          <a:p>
            <a:pPr lvl="1"/>
            <a:r>
              <a:rPr lang="en-US" dirty="0" smtClean="0"/>
              <a:t>Some of the features might become part of the Standard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44" y="4486936"/>
            <a:ext cx="3337311" cy="21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7" name="Picture 2" descr="https://scontent-hkg3-1.xx.fbcdn.net/hphotos-xat1/t31.0-8/11231112_415458045318221_65060308985782785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4453"/>
            <a:ext cx="12551879" cy="83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owner&lt;T*&gt;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Ensure </a:t>
            </a:r>
            <a:r>
              <a:rPr lang="en-GB" dirty="0"/>
              <a:t>that no pointer outlives the object it points </a:t>
            </a:r>
            <a:r>
              <a:rPr lang="en-GB" dirty="0" smtClean="0"/>
              <a:t>to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Mark </a:t>
            </a:r>
            <a:r>
              <a:rPr lang="en-GB" dirty="0"/>
              <a:t>an owning T*: owner&lt;T*&gt;</a:t>
            </a:r>
          </a:p>
          <a:p>
            <a:pPr lvl="1"/>
            <a:r>
              <a:rPr lang="en-GB" dirty="0" smtClean="0"/>
              <a:t>Initial idea</a:t>
            </a:r>
          </a:p>
          <a:p>
            <a:pPr lvl="2"/>
            <a:r>
              <a:rPr lang="en-GB" dirty="0" smtClean="0"/>
              <a:t>owner&lt;T</a:t>
            </a:r>
            <a:r>
              <a:rPr lang="en-GB" dirty="0"/>
              <a:t>*&gt; would hold a T* and an “owner bit”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overhead: </a:t>
            </a:r>
            <a:r>
              <a:rPr lang="en-GB" dirty="0">
                <a:solidFill>
                  <a:srgbClr val="FF0000"/>
                </a:solidFill>
              </a:rPr>
              <a:t>bit </a:t>
            </a:r>
            <a:r>
              <a:rPr lang="en-GB" dirty="0" smtClean="0">
                <a:solidFill>
                  <a:srgbClr val="FF0000"/>
                </a:solidFill>
              </a:rPr>
              <a:t>manipulation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06" y="2227555"/>
            <a:ext cx="5854548" cy="29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Example of GSL feature : owner&lt;T*&gt;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So </a:t>
            </a:r>
            <a:r>
              <a:rPr lang="en-GB" sz="2000" dirty="0"/>
              <a:t>our GSL owner is</a:t>
            </a:r>
          </a:p>
          <a:p>
            <a:pPr lvl="1"/>
            <a:r>
              <a:rPr lang="en-GB" sz="1800" dirty="0" smtClean="0"/>
              <a:t>A </a:t>
            </a:r>
            <a:r>
              <a:rPr lang="en-GB" sz="1800" dirty="0"/>
              <a:t>handle for static analysis</a:t>
            </a:r>
          </a:p>
          <a:p>
            <a:pPr lvl="1"/>
            <a:r>
              <a:rPr lang="en-GB" sz="1800" dirty="0" smtClean="0"/>
              <a:t>Documentation</a:t>
            </a:r>
            <a:endParaRPr lang="en-GB" sz="1800" dirty="0"/>
          </a:p>
          <a:p>
            <a:pPr lvl="1"/>
            <a:r>
              <a:rPr lang="en-GB" sz="1800" dirty="0" smtClean="0">
                <a:solidFill>
                  <a:srgbClr val="00CC00"/>
                </a:solidFill>
              </a:rPr>
              <a:t>Not </a:t>
            </a:r>
            <a:r>
              <a:rPr lang="en-GB" sz="1800" dirty="0">
                <a:solidFill>
                  <a:srgbClr val="00CC00"/>
                </a:solidFill>
              </a:rPr>
              <a:t>a type with it’s own operations</a:t>
            </a:r>
          </a:p>
          <a:p>
            <a:pPr lvl="1"/>
            <a:r>
              <a:rPr lang="en-GB" sz="1800" dirty="0" smtClean="0">
                <a:solidFill>
                  <a:srgbClr val="00CC00"/>
                </a:solidFill>
              </a:rPr>
              <a:t>Cost </a:t>
            </a:r>
            <a:r>
              <a:rPr lang="en-GB" sz="1800" dirty="0">
                <a:solidFill>
                  <a:srgbClr val="00CC00"/>
                </a:solidFill>
              </a:rPr>
              <a:t>free: No run-time cost (time or space)</a:t>
            </a:r>
          </a:p>
          <a:p>
            <a:pPr lvl="1"/>
            <a:r>
              <a:rPr lang="en-GB" sz="1800" dirty="0" smtClean="0"/>
              <a:t>template &lt;</a:t>
            </a:r>
            <a:r>
              <a:rPr lang="en-GB" sz="1800" dirty="0" err="1" smtClean="0"/>
              <a:t>typename</a:t>
            </a:r>
            <a:r>
              <a:rPr lang="en-GB" sz="1800" dirty="0" smtClean="0"/>
              <a:t> </a:t>
            </a:r>
            <a:r>
              <a:rPr lang="en-GB" sz="1800" dirty="0"/>
              <a:t>T&gt; </a:t>
            </a:r>
            <a:r>
              <a:rPr lang="en-GB" sz="1800" dirty="0" smtClean="0"/>
              <a:t>using owner </a:t>
            </a:r>
            <a:r>
              <a:rPr lang="en-GB" sz="1800" dirty="0"/>
              <a:t>= T;</a:t>
            </a:r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551" y="1690687"/>
            <a:ext cx="6418137" cy="47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Writing Good C++14… by default</a:t>
            </a:r>
            <a:endParaRPr lang="en-US" b="1" u="sng" dirty="0"/>
          </a:p>
        </p:txBody>
      </p:sp>
      <p:pic>
        <p:nvPicPr>
          <p:cNvPr id="2050" name="Picture 2" descr="https://msdnshared.blob.core.windows.net/media/MSDNBlogsFS/prod.evol.blogs.msdn.com/CommunityServer.Blogs.Components.WeblogFiles/00/00/00/65/69/2352.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39" y="1352003"/>
            <a:ext cx="8303812" cy="552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erbsutter.files.wordpress.com/2012/02/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66" y="2667346"/>
            <a:ext cx="2377460" cy="1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devexpress.com/Newsletter/2015-07-Visual-Studio/visual-studio-2015-logo-h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21" y="4442572"/>
            <a:ext cx="1885949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235" y="1461961"/>
            <a:ext cx="9797828" cy="5345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88" y="5027765"/>
            <a:ext cx="5428736" cy="15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554" y="1424762"/>
            <a:ext cx="9345170" cy="5433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43" y="4265631"/>
            <a:ext cx="4658816" cy="1847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43" y="3844212"/>
            <a:ext cx="7576009" cy="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Writing Good C++14…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71" y="1337592"/>
            <a:ext cx="9867952" cy="5480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42" y="4184004"/>
            <a:ext cx="5428736" cy="1514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77" y="5160397"/>
            <a:ext cx="5428736" cy="2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5122" name="Picture 2" descr="https://scontent-hkg3-1.xx.fbcdn.net/hphotos-xtp1/t31.0-8/11222203_415447781985914_7014931118294846545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42" y="-774523"/>
            <a:ext cx="12827336" cy="85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u="sng" dirty="0"/>
          </a:p>
        </p:txBody>
      </p:sp>
      <p:pic>
        <p:nvPicPr>
          <p:cNvPr id="4098" name="Picture 2" descr="https://scontent-hkg3-1.xx.fbcdn.net/hphotos-xpt1/t31.0-8/12109873_415445708652788_5730634752729913821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64" y="-692303"/>
            <a:ext cx="12279464" cy="81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/>
              <a:t>Evolving </a:t>
            </a:r>
            <a:r>
              <a:rPr lang="en-US" sz="3600" b="1" u="sng" dirty="0" err="1" smtClean="0"/>
              <a:t>array_view</a:t>
            </a:r>
            <a:r>
              <a:rPr lang="en-US" sz="3600" b="1" u="sng" dirty="0" smtClean="0"/>
              <a:t> for safer code</a:t>
            </a:r>
            <a:endParaRPr lang="en-US" sz="3600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549" y="1320450"/>
            <a:ext cx="9970935" cy="55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array_view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ValueType</a:t>
            </a:r>
            <a:r>
              <a:rPr lang="en-US" b="1" u="sng" dirty="0" smtClean="0"/>
              <a:t>, Extents…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view over a contiguous range of elements with a known length</a:t>
            </a:r>
          </a:p>
          <a:p>
            <a:pPr lvl="1"/>
            <a:r>
              <a:rPr lang="en-US" dirty="0" smtClean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pPr lvl="1"/>
            <a:r>
              <a:rPr lang="en-US" dirty="0" smtClean="0"/>
              <a:t>Can replace any pointers that point to more than one object</a:t>
            </a:r>
          </a:p>
          <a:p>
            <a:pPr lvl="2"/>
            <a:r>
              <a:rPr lang="en-US" dirty="0" smtClean="0"/>
              <a:t>Ensure that unsafe type conversions are prevented</a:t>
            </a:r>
          </a:p>
          <a:p>
            <a:pPr lvl="2"/>
            <a:r>
              <a:rPr lang="en-US" dirty="0" smtClean="0"/>
              <a:t>Enforce bounds-safety, prevent dangling</a:t>
            </a:r>
          </a:p>
          <a:p>
            <a:r>
              <a:rPr lang="en-US" dirty="0" smtClean="0"/>
              <a:t>Length can be fixed at compile time or specified at runtime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&gt; av1 = ...; // seq. of </a:t>
            </a:r>
            <a:r>
              <a:rPr lang="en-GB" dirty="0" err="1"/>
              <a:t>ints</a:t>
            </a:r>
            <a:r>
              <a:rPr lang="en-GB" dirty="0"/>
              <a:t> with dynamic length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</a:t>
            </a:r>
            <a:r>
              <a:rPr lang="en-GB" dirty="0" err="1"/>
              <a:t>dynamic_range</a:t>
            </a:r>
            <a:r>
              <a:rPr lang="en-GB" dirty="0"/>
              <a:t>&gt; av2 = ...; // same as above</a:t>
            </a:r>
          </a:p>
          <a:p>
            <a:pPr lvl="1"/>
            <a:r>
              <a:rPr lang="en-GB" dirty="0" err="1">
                <a:solidFill>
                  <a:srgbClr val="0000FF"/>
                </a:solidFill>
              </a:rPr>
              <a:t>array_view</a:t>
            </a:r>
            <a:r>
              <a:rPr lang="en-GB" dirty="0"/>
              <a:t>&lt;</a:t>
            </a:r>
            <a:r>
              <a:rPr lang="en-GB" dirty="0" err="1"/>
              <a:t>int</a:t>
            </a:r>
            <a:r>
              <a:rPr lang="en-GB" dirty="0"/>
              <a:t>, 10&gt; av3 = ...; // sequence of exactly 10 </a:t>
            </a:r>
            <a:r>
              <a:rPr lang="en-GB" dirty="0" err="1"/>
              <a:t>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Main conferences in </a:t>
            </a:r>
            <a:r>
              <a:rPr lang="en-US" b="1" u="sng" dirty="0" smtClean="0"/>
              <a:t>2013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 </a:t>
            </a:r>
            <a:r>
              <a:rPr lang="en-US" dirty="0" err="1" smtClean="0"/>
              <a:t>BoostCon</a:t>
            </a:r>
            <a:endParaRPr lang="en-US" dirty="0" smtClean="0"/>
          </a:p>
          <a:p>
            <a:pPr lvl="1"/>
            <a:r>
              <a:rPr lang="en-US" dirty="0" smtClean="0"/>
              <a:t>Every March since 2007</a:t>
            </a:r>
          </a:p>
          <a:p>
            <a:pPr lvl="1"/>
            <a:r>
              <a:rPr lang="en-US" dirty="0" smtClean="0"/>
              <a:t>Aspen</a:t>
            </a:r>
            <a:r>
              <a:rPr lang="en-US" dirty="0"/>
              <a:t>, Colorado</a:t>
            </a:r>
          </a:p>
          <a:p>
            <a:pPr lvl="2"/>
            <a:r>
              <a:rPr lang="en-US" dirty="0"/>
              <a:t>Middle of nowhere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days </a:t>
            </a:r>
            <a:r>
              <a:rPr lang="en-US" dirty="0" smtClean="0"/>
              <a:t>event</a:t>
            </a:r>
          </a:p>
          <a:p>
            <a:pPr lvl="2"/>
            <a:r>
              <a:rPr lang="en-US" dirty="0"/>
              <a:t>Boost oriented </a:t>
            </a:r>
            <a:r>
              <a:rPr lang="en-US" dirty="0" smtClean="0"/>
              <a:t>presentations</a:t>
            </a:r>
            <a:endParaRPr lang="en-US" dirty="0"/>
          </a:p>
          <a:p>
            <a:pPr lvl="1"/>
            <a:r>
              <a:rPr lang="en-US" dirty="0"/>
              <a:t>150+ </a:t>
            </a:r>
            <a:r>
              <a:rPr lang="en-US" dirty="0" smtClean="0"/>
              <a:t>attendees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 December since 2012</a:t>
            </a:r>
          </a:p>
          <a:p>
            <a:pPr lvl="1"/>
            <a:r>
              <a:rPr lang="en-US" dirty="0" smtClean="0"/>
              <a:t>Berlin</a:t>
            </a:r>
            <a:r>
              <a:rPr lang="en-US" dirty="0"/>
              <a:t>, </a:t>
            </a:r>
            <a:r>
              <a:rPr lang="en-US" dirty="0" smtClean="0"/>
              <a:t>Germany</a:t>
            </a:r>
            <a:endParaRPr lang="en-US" dirty="0"/>
          </a:p>
          <a:p>
            <a:pPr lvl="1"/>
            <a:r>
              <a:rPr lang="en-US" dirty="0"/>
              <a:t>2 days </a:t>
            </a:r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450</a:t>
            </a:r>
            <a:r>
              <a:rPr lang="en-US" dirty="0"/>
              <a:t>+ </a:t>
            </a:r>
            <a:r>
              <a:rPr lang="en-US" dirty="0" smtClean="0"/>
              <a:t>attendees</a:t>
            </a:r>
            <a:endParaRPr lang="en-US" dirty="0"/>
          </a:p>
        </p:txBody>
      </p:sp>
      <p:pic>
        <p:nvPicPr>
          <p:cNvPr id="2050" name="Picture 2" descr="cpp_Now.png (963×52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0084"/>
            <a:ext cx="1738023" cy="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eting_C.jpg (300×16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7370"/>
            <a:ext cx="1396117" cy="7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&lt; </a:t>
            </a:r>
            <a:r>
              <a:rPr lang="en-US" b="1" u="sng" dirty="0" err="1" smtClean="0"/>
              <a:t>CharType</a:t>
            </a:r>
            <a:r>
              <a:rPr lang="en-US" b="1" u="sng" dirty="0" smtClean="0"/>
              <a:t>, Extent &gt;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</a:t>
            </a:r>
            <a:r>
              <a:rPr lang="en-US" dirty="0" err="1" smtClean="0"/>
              <a:t>gcc</a:t>
            </a:r>
            <a:r>
              <a:rPr lang="en-US" dirty="0" smtClean="0"/>
              <a:t> (experimental)</a:t>
            </a:r>
          </a:p>
          <a:p>
            <a:r>
              <a:rPr lang="en-US" dirty="0" smtClean="0"/>
              <a:t>A view of contiguous range of elements with a known length</a:t>
            </a:r>
          </a:p>
          <a:p>
            <a:pPr lvl="1"/>
            <a:r>
              <a:rPr lang="en-US" dirty="0"/>
              <a:t>Pointer + length</a:t>
            </a:r>
          </a:p>
          <a:p>
            <a:pPr lvl="1"/>
            <a:r>
              <a:rPr lang="en-US" dirty="0" smtClean="0"/>
              <a:t>Cheap to copy and move</a:t>
            </a:r>
          </a:p>
          <a:p>
            <a:r>
              <a:rPr lang="en-US" dirty="0" smtClean="0"/>
              <a:t>Just an alias for </a:t>
            </a:r>
            <a:r>
              <a:rPr lang="en-US" dirty="0" err="1" smtClean="0"/>
              <a:t>array_view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45" y="4222143"/>
            <a:ext cx="10249675" cy="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String_view</a:t>
            </a:r>
            <a:r>
              <a:rPr lang="en-US" b="1" u="sng" dirty="0" smtClean="0"/>
              <a:t> application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04" y="1367324"/>
            <a:ext cx="9130748" cy="54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Performance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target: zero overhead</a:t>
            </a:r>
          </a:p>
          <a:p>
            <a:pPr lvl="1"/>
            <a:r>
              <a:rPr lang="en-GB" dirty="0">
                <a:solidFill>
                  <a:srgbClr val="00CC00"/>
                </a:solidFill>
              </a:rPr>
              <a:t>When compared to </a:t>
            </a:r>
            <a:r>
              <a:rPr lang="en-GB" dirty="0" smtClean="0">
                <a:solidFill>
                  <a:srgbClr val="00CC00"/>
                </a:solidFill>
              </a:rPr>
              <a:t>pointer + length </a:t>
            </a:r>
            <a:r>
              <a:rPr lang="en-GB" dirty="0">
                <a:solidFill>
                  <a:srgbClr val="00CC00"/>
                </a:solidFill>
              </a:rPr>
              <a:t>code that has </a:t>
            </a:r>
            <a:r>
              <a:rPr lang="en-GB" b="1" dirty="0">
                <a:solidFill>
                  <a:srgbClr val="00CC00"/>
                </a:solidFill>
              </a:rPr>
              <a:t>equivalent checks</a:t>
            </a:r>
            <a:r>
              <a:rPr lang="en-GB" dirty="0">
                <a:solidFill>
                  <a:srgbClr val="00CC00"/>
                </a:solidFill>
              </a:rPr>
              <a:t> and ensures </a:t>
            </a:r>
            <a:r>
              <a:rPr lang="en-GB" dirty="0" smtClean="0">
                <a:solidFill>
                  <a:srgbClr val="00CC00"/>
                </a:solidFill>
              </a:rPr>
              <a:t>safety</a:t>
            </a:r>
          </a:p>
          <a:p>
            <a:pPr lvl="1"/>
            <a:r>
              <a:rPr lang="en-GB" dirty="0" smtClean="0"/>
              <a:t>Compared to unsafe code – some overhead, but as low as low as possible</a:t>
            </a:r>
          </a:p>
          <a:p>
            <a:r>
              <a:rPr lang="en-GB" dirty="0" smtClean="0"/>
              <a:t>Optimization can leverage guarantees provided by type system</a:t>
            </a:r>
          </a:p>
          <a:p>
            <a:pPr lvl="1"/>
            <a:r>
              <a:rPr lang="en-GB" dirty="0" smtClean="0"/>
              <a:t>Make it clear to the compiler you are a simple, safe type</a:t>
            </a:r>
          </a:p>
          <a:p>
            <a:r>
              <a:rPr lang="en-GB" dirty="0" smtClean="0"/>
              <a:t>Will be shipped with C++17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4098" name="Picture 2" descr="https://scontent-hkg3-1.xx.fbcdn.net/hphotos-xpa1/t31.0-8/12045631_10153809145929238_3887463232310708137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64" y="-1186488"/>
            <a:ext cx="12279464" cy="81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Views</a:t>
            </a:r>
          </a:p>
          <a:p>
            <a:pPr lvl="1"/>
            <a:r>
              <a:rPr lang="en-US" dirty="0" smtClean="0"/>
              <a:t>begin() / end() return iterator / sentinel</a:t>
            </a:r>
          </a:p>
          <a:p>
            <a:pPr lvl="1"/>
            <a:r>
              <a:rPr lang="en-US" dirty="0"/>
              <a:t>Lightweight, </a:t>
            </a:r>
            <a:r>
              <a:rPr lang="en-US" dirty="0" smtClean="0"/>
              <a:t>non-owning</a:t>
            </a:r>
          </a:p>
          <a:p>
            <a:pPr lvl="1"/>
            <a:r>
              <a:rPr lang="en-US" dirty="0" smtClean="0"/>
              <a:t>Lazy sequence algorithms</a:t>
            </a:r>
          </a:p>
          <a:p>
            <a:pPr lvl="2"/>
            <a:r>
              <a:rPr lang="en-US" dirty="0" smtClean="0"/>
              <a:t>On demand computation</a:t>
            </a:r>
          </a:p>
          <a:p>
            <a:pPr lvl="1"/>
            <a:r>
              <a:rPr lang="en-US" dirty="0" smtClean="0"/>
              <a:t>Non lazy-computation possible</a:t>
            </a:r>
          </a:p>
          <a:p>
            <a:pPr lvl="2"/>
            <a:r>
              <a:rPr lang="en-US" dirty="0" smtClean="0"/>
              <a:t>i.e. range to vector</a:t>
            </a:r>
          </a:p>
          <a:p>
            <a:pPr lvl="2"/>
            <a:r>
              <a:rPr lang="en-US" dirty="0" smtClean="0"/>
              <a:t>Must be explicit (through ‘Action’)</a:t>
            </a:r>
          </a:p>
          <a:p>
            <a:pPr lvl="1"/>
            <a:r>
              <a:rPr lang="en-US" dirty="0" smtClean="0"/>
              <a:t>Non-mutating</a:t>
            </a:r>
          </a:p>
          <a:p>
            <a:pPr lvl="1"/>
            <a:r>
              <a:rPr lang="en-US" dirty="0" smtClean="0"/>
              <a:t>Composable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240" y="-31804"/>
            <a:ext cx="5250760" cy="71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iota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 smtClean="0"/>
              <a:t>not return a </a:t>
            </a:r>
            <a:r>
              <a:rPr lang="en-US" dirty="0" err="1" smtClean="0"/>
              <a:t>std</a:t>
            </a:r>
            <a:r>
              <a:rPr lang="en-US" dirty="0" smtClean="0"/>
              <a:t>::vector but a view of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15" y="1457131"/>
            <a:ext cx="6025088" cy="2987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15" y="4444778"/>
            <a:ext cx="7815687" cy="10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Goal of Eric </a:t>
            </a:r>
            <a:r>
              <a:rPr lang="en-US" b="1" u="sng" dirty="0" err="1" smtClean="0"/>
              <a:t>Niebler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KeyNote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422" y="1361404"/>
            <a:ext cx="5834015" cy="55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3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{n_, ranges::end(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-&gt;base())};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range_adaptor_t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end_;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adaptor_base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adaptor(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range_sentinel_t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n_(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end_(end)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current(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view::take(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make_range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end_), n_);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ranges::advance(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n_, end_);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Range&lt;T&gt;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where each inner range has $n$ elements.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       The last range may have fewer.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([=](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chunk_view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 n};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Flattens a range of ranges by iterating the inner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ranges in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range_facade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range_access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begin_cursor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{0, &amp;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ranges::begin)};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range_iterator_t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 its_;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current()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*its_[n_];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next()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 == ((++n_) %=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its_.size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for_each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(its_, 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done()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0 &amp;&amp;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its_.end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mismatch(its_,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view::transform(*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_, ranges::end),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not_equal_to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&lt;&gt;()).first;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48547" y="59745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CONCEPT_REQUIRES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range_value_t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 &amp;&amp; its_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that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.its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Range&lt;T&gt;, flattened by walking the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             round-robin fashion.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interleave()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interleave_view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all_t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view::all(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Range&lt;Range&lt;T&gt;&gt;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Range&lt;Range&lt;T&gt;&gt;, transposing the rows and columns.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transpose()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make_pipeable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ForwardIterable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interleave()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| chunk(distance(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Range&lt;Range&lt;Range&lt;string&gt;&gt;&gt;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Range&lt;Range&lt;Range&lt;string&gt;&gt;&gt;, transposing months.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/*Range&lt;Range&lt;string&gt;&gt;*/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transpose();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Range&lt;Range&lt;string&gt;&gt;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Range&lt;string&gt;, joining the strings of the inner ranges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/*Range&lt;string&gt;*/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action::join(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2)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"Please enter the year to format.\n"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Usage: %1% &lt;year&gt;\n"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lexical_cast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calendar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a range of all the dates in a year: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(year)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dates by month: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Format the month into a range of strings: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Group the months that belong side-by-side: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chunk(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months_per_line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Transpose the rows and columns of the size-by-side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transpose_months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Ungroup the side-by-side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view::join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Join the strings of the transposed months: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the result to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copy(calendar,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ostream_iterator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&amp;e)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"ERROR: Unhandled exception\n"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what(): 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e.what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62147" y="608597"/>
            <a:ext cx="2362200" cy="5897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cstddef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&lt;utility&gt;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stdexcept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&lt;boost/format.hpp&gt;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&lt;boost/lexical_cast.hpp&gt;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&lt;boost/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date_time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/gregorian.hpp&gt;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&lt;range/v3/all.hpp&gt;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date_duration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gregorian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operator++(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difference_type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date::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duration_rep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int_type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CONCEPT_ASSERT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Incrementable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dates_in_year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view::iota(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,greg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+1,greg::</a:t>
            </a:r>
            <a:r>
              <a:rPr lang="en-US" sz="4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group_by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++a because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week_numer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Mon-Sun and we want Sun-Sat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(++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week_number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"%|3|"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month grouped by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::string&gt;: month with formatted weeks.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"%1%%2%%|22t|"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day_of_week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* 3, 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% 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view::transform(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format_day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| action::join));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a formatted string with the title of the month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corresponding to a date.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boost::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(boost::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"%|=22|"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% </a:t>
            </a:r>
            <a:r>
              <a:rPr lang="en-US" sz="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as_long_string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In:  Range&lt;Range&lt;date&gt;&gt;: year of months of days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Out: Range&lt;Range&lt;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::string&gt;&gt;: year of months of formatted </a:t>
            </a:r>
            <a:r>
              <a:rPr lang="en-US" sz="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wks</a:t>
            </a:r>
            <a:endParaRPr lang="en-US" sz="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layout_months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view::transform([](</a:t>
            </a:r>
            <a:r>
              <a:rPr lang="en-US" sz="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/*Range&lt;date&gt;*/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week_count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distance(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concat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view::single(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month_title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(front(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by_week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| 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format_weeks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view::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repeat_n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(22,</a:t>
            </a:r>
            <a:r>
              <a:rPr lang="en-US" sz="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),6-week_count));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Dates into Months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66" y="2778642"/>
            <a:ext cx="6610959" cy="4079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38" y="1402323"/>
            <a:ext cx="8245048" cy="1368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438" y="3245987"/>
            <a:ext cx="3127513" cy="3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Ranges: Group Months into Weeks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99" y="1742903"/>
            <a:ext cx="8698610" cy="511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509" y="3376106"/>
            <a:ext cx="3310393" cy="35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3651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About </a:t>
            </a:r>
            <a:r>
              <a:rPr lang="en-US" b="1" u="sng" dirty="0" err="1" smtClean="0"/>
              <a:t>CppCon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isocpp.org in 2014</a:t>
            </a:r>
          </a:p>
          <a:p>
            <a:r>
              <a:rPr lang="en-US" dirty="0" smtClean="0"/>
              <a:t>Bellevue, Washington</a:t>
            </a:r>
          </a:p>
          <a:p>
            <a:r>
              <a:rPr lang="en-US" dirty="0"/>
              <a:t>Every September</a:t>
            </a:r>
          </a:p>
          <a:p>
            <a:r>
              <a:rPr lang="en-US" dirty="0" smtClean="0"/>
              <a:t>700+ attendees</a:t>
            </a:r>
          </a:p>
          <a:p>
            <a:r>
              <a:rPr lang="en-US" dirty="0" smtClean="0"/>
              <a:t>50+ speakers</a:t>
            </a:r>
            <a:endParaRPr lang="en-US" dirty="0"/>
          </a:p>
        </p:txBody>
      </p:sp>
      <p:pic>
        <p:nvPicPr>
          <p:cNvPr id="1026" name="Picture 2" descr="http://pix.epodunk.com/locatorMaps/wa/WA_2467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78" y="379571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78" y="1197705"/>
            <a:ext cx="3429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Ranges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Partially coming with C++17 (as of March 2016)</a:t>
            </a:r>
          </a:p>
          <a:p>
            <a:pPr lvl="1"/>
            <a:r>
              <a:rPr lang="en-US" sz="1800" dirty="0"/>
              <a:t>Generalizing range-based for </a:t>
            </a:r>
            <a:r>
              <a:rPr lang="en-US" sz="1800" dirty="0" smtClean="0"/>
              <a:t>loops</a:t>
            </a:r>
          </a:p>
          <a:p>
            <a:r>
              <a:rPr lang="en-US" sz="2000" dirty="0" smtClean="0"/>
              <a:t>Concepts likely postponed</a:t>
            </a:r>
          </a:p>
          <a:p>
            <a:r>
              <a:rPr lang="en-US" sz="2000" dirty="0" smtClean="0"/>
              <a:t>STL v2 (containers/</a:t>
            </a:r>
            <a:r>
              <a:rPr lang="en-US" sz="2000" dirty="0" err="1" smtClean="0"/>
              <a:t>algos</a:t>
            </a:r>
            <a:r>
              <a:rPr lang="en-US" sz="2000" dirty="0" smtClean="0"/>
              <a:t> ranges aware) postponed</a:t>
            </a:r>
          </a:p>
          <a:p>
            <a:r>
              <a:rPr lang="en-US" sz="2000" dirty="0" smtClean="0"/>
              <a:t>Full power likely for C++19 / C++20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0" y="3360992"/>
            <a:ext cx="6591641" cy="35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51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Working Group 21 (WG21): ISO C++ Committee</a:t>
            </a:r>
            <a:endParaRPr lang="en-US" sz="4000" b="1" u="sng" dirty="0"/>
          </a:p>
        </p:txBody>
      </p:sp>
      <p:pic>
        <p:nvPicPr>
          <p:cNvPr id="1032" name="Picture 8" descr="wg21-1990-2014.png (849×699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97" y="878215"/>
            <a:ext cx="7347005" cy="60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Subgroups And Study Groups</a:t>
            </a:r>
            <a:endParaRPr lang="en-US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Organized </a:t>
            </a:r>
            <a:r>
              <a:rPr lang="en-US" sz="3000" dirty="0"/>
              <a:t>into Sub-Groups</a:t>
            </a:r>
          </a:p>
          <a:p>
            <a:pPr lvl="1"/>
            <a:r>
              <a:rPr lang="en-US" sz="2200" dirty="0" smtClean="0"/>
              <a:t>Core (</a:t>
            </a:r>
            <a:r>
              <a:rPr lang="en-US" sz="2200" dirty="0"/>
              <a:t>responsible for new </a:t>
            </a:r>
            <a:r>
              <a:rPr lang="en-US" sz="2200" dirty="0" smtClean="0"/>
              <a:t>features)</a:t>
            </a:r>
            <a:endParaRPr lang="en-US" sz="2200" dirty="0"/>
          </a:p>
          <a:p>
            <a:pPr lvl="1"/>
            <a:r>
              <a:rPr lang="en-US" sz="2200" dirty="0"/>
              <a:t>Evolution</a:t>
            </a:r>
          </a:p>
          <a:p>
            <a:pPr lvl="1"/>
            <a:r>
              <a:rPr lang="en-US" sz="2200" dirty="0"/>
              <a:t>Library</a:t>
            </a:r>
          </a:p>
          <a:p>
            <a:pPr lvl="1"/>
            <a:r>
              <a:rPr lang="en-US" sz="2200" dirty="0"/>
              <a:t>Library </a:t>
            </a:r>
            <a:r>
              <a:rPr lang="en-US" sz="2200" dirty="0" smtClean="0"/>
              <a:t>Evolution</a:t>
            </a:r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r>
              <a:rPr lang="en-US" sz="1800" dirty="0"/>
              <a:t>In </a:t>
            </a:r>
            <a:r>
              <a:rPr lang="en-US" sz="1800" dirty="0" smtClean="0"/>
              <a:t>Addition, Several Study </a:t>
            </a:r>
            <a:r>
              <a:rPr lang="en-US" sz="1800" dirty="0"/>
              <a:t>Groups (SG</a:t>
            </a:r>
            <a:r>
              <a:rPr lang="en-US" sz="1800" dirty="0" smtClean="0"/>
              <a:t>)</a:t>
            </a:r>
          </a:p>
          <a:p>
            <a:pPr lvl="1"/>
            <a:r>
              <a:rPr lang="en-US" sz="1200" dirty="0"/>
              <a:t>Chairman and some members are usually part of the main </a:t>
            </a:r>
            <a:r>
              <a:rPr lang="en-US" sz="1200" dirty="0" smtClean="0"/>
              <a:t>sub-groups</a:t>
            </a:r>
          </a:p>
          <a:p>
            <a:pPr lvl="1"/>
            <a:r>
              <a:rPr lang="en-US" sz="1200" dirty="0" smtClean="0"/>
              <a:t>Goal is to gather between domain expert to ease the creation of </a:t>
            </a:r>
            <a:r>
              <a:rPr lang="en-US" sz="1200" dirty="0" smtClean="0"/>
              <a:t>suitable</a:t>
            </a:r>
            <a:br>
              <a:rPr lang="en-US" sz="1200" dirty="0" smtClean="0"/>
            </a:br>
            <a:r>
              <a:rPr lang="en-US" sz="1200" dirty="0" smtClean="0"/>
              <a:t>and </a:t>
            </a:r>
            <a:r>
              <a:rPr lang="en-US" sz="1200" dirty="0" smtClean="0"/>
              <a:t>needed proposals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118" y="1592409"/>
            <a:ext cx="5553365" cy="41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WG21: Basic 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Submit a Proposal (</a:t>
            </a:r>
            <a:r>
              <a:rPr lang="en-GB" sz="2000" dirty="0" err="1"/>
              <a:t>std</a:t>
            </a:r>
            <a:r>
              <a:rPr lang="en-GB" sz="2000" dirty="0"/>
              <a:t>-proposals forum)</a:t>
            </a:r>
          </a:p>
          <a:p>
            <a:pPr lvl="1"/>
            <a:r>
              <a:rPr lang="en-GB" sz="1600" dirty="0"/>
              <a:t>Try to match your idea with a Study Group</a:t>
            </a:r>
          </a:p>
          <a:p>
            <a:pPr lvl="1"/>
            <a:r>
              <a:rPr lang="en-GB" sz="1600" dirty="0"/>
              <a:t>Float the idea</a:t>
            </a:r>
          </a:p>
          <a:p>
            <a:pPr lvl="1"/>
            <a:r>
              <a:rPr lang="en-GB" sz="1600" dirty="0"/>
              <a:t>Post an initial </a:t>
            </a:r>
            <a:r>
              <a:rPr lang="en-GB" sz="1600" dirty="0" smtClean="0"/>
              <a:t>draft (TS: Technical Spec)</a:t>
            </a:r>
            <a:endParaRPr lang="en-GB" sz="1600" dirty="0"/>
          </a:p>
          <a:p>
            <a:r>
              <a:rPr lang="en-GB" sz="2000" dirty="0"/>
              <a:t>Got approved for upcoming meeting</a:t>
            </a:r>
          </a:p>
          <a:p>
            <a:pPr lvl="1"/>
            <a:r>
              <a:rPr lang="en-GB" sz="1600" dirty="0"/>
              <a:t>Subgroup chairs give priority</a:t>
            </a:r>
          </a:p>
          <a:p>
            <a:pPr lvl="2"/>
            <a:r>
              <a:rPr lang="en-GB" sz="1200" dirty="0"/>
              <a:t>EWG &amp; LEWG responsible for new features that involve STL extensions</a:t>
            </a:r>
          </a:p>
          <a:p>
            <a:pPr lvl="2"/>
            <a:r>
              <a:rPr lang="en-GB" sz="1200" dirty="0" smtClean="0"/>
              <a:t>CWG </a:t>
            </a:r>
            <a:r>
              <a:rPr lang="en-GB" sz="1200" dirty="0"/>
              <a:t>&amp; LWG do the </a:t>
            </a:r>
            <a:r>
              <a:rPr lang="en-GB" sz="1200" dirty="0" smtClean="0"/>
              <a:t>evolution </a:t>
            </a:r>
            <a:r>
              <a:rPr lang="en-GB" sz="1200" dirty="0"/>
              <a:t>involved by proposals from EWG &amp; </a:t>
            </a:r>
            <a:r>
              <a:rPr lang="en-GB" sz="1200" dirty="0" smtClean="0"/>
              <a:t>LWG</a:t>
            </a:r>
            <a:endParaRPr lang="en-GB" sz="1200" dirty="0"/>
          </a:p>
          <a:p>
            <a:r>
              <a:rPr lang="en-GB" sz="2000" dirty="0"/>
              <a:t>During the meeting (2 to 3 times a year )</a:t>
            </a:r>
          </a:p>
          <a:p>
            <a:pPr lvl="1"/>
            <a:r>
              <a:rPr lang="en-GB" sz="1600" dirty="0"/>
              <a:t>Reviewed by Sub-Groups</a:t>
            </a:r>
          </a:p>
          <a:p>
            <a:pPr lvl="1"/>
            <a:r>
              <a:rPr lang="en-GB" sz="1600" dirty="0"/>
              <a:t>Voting</a:t>
            </a:r>
          </a:p>
          <a:p>
            <a:r>
              <a:rPr lang="en-GB" sz="2000" dirty="0"/>
              <a:t>…</a:t>
            </a:r>
          </a:p>
          <a:p>
            <a:r>
              <a:rPr lang="en-GB" sz="2000" dirty="0"/>
              <a:t>Rinse and repeat</a:t>
            </a:r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118" y="1592409"/>
            <a:ext cx="5553365" cy="41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WG21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</a:t>
            </a:r>
          </a:p>
          <a:p>
            <a:pPr lvl="1"/>
            <a:r>
              <a:rPr lang="en-US" sz="2000" dirty="0" smtClean="0"/>
              <a:t>Avoid sponsor influence for the </a:t>
            </a:r>
            <a:r>
              <a:rPr lang="en-US" sz="2000" dirty="0" err="1" smtClean="0"/>
              <a:t>priorisation</a:t>
            </a:r>
            <a:endParaRPr lang="en-US" sz="2000" dirty="0" smtClean="0"/>
          </a:p>
          <a:p>
            <a:r>
              <a:rPr lang="en-US" dirty="0" smtClean="0"/>
              <a:t>Freelance</a:t>
            </a:r>
          </a:p>
          <a:p>
            <a:r>
              <a:rPr lang="en-US" dirty="0" smtClean="0"/>
              <a:t>Everyone can join and vote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118" y="1592409"/>
            <a:ext cx="5553365" cy="41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Birth of the Study Group 14</a:t>
            </a:r>
            <a:endParaRPr lang="en-US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525" y="1310056"/>
            <a:ext cx="5422789" cy="57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Goals and Scopes</a:t>
            </a:r>
            <a:endParaRPr lang="en-US" b="1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10" y="1835846"/>
            <a:ext cx="10454714" cy="48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Memory Usage</a:t>
            </a:r>
          </a:p>
          <a:p>
            <a:pPr lvl="1"/>
            <a:r>
              <a:rPr lang="en-US" sz="2000" dirty="0" smtClean="0"/>
              <a:t>Fixed memory budgets</a:t>
            </a:r>
          </a:p>
          <a:p>
            <a:pPr lvl="1"/>
            <a:r>
              <a:rPr lang="en-US" sz="2000" dirty="0" smtClean="0"/>
              <a:t>Shared CPU/GPU</a:t>
            </a:r>
          </a:p>
          <a:p>
            <a:pPr lvl="1"/>
            <a:r>
              <a:rPr lang="en-US" sz="2000" dirty="0" smtClean="0"/>
              <a:t>No swap space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Inconsistent Allocation Patterns</a:t>
            </a:r>
          </a:p>
          <a:p>
            <a:pPr lvl="1"/>
            <a:r>
              <a:rPr lang="en-US" sz="2000" dirty="0" smtClean="0"/>
              <a:t>Small object optimizations</a:t>
            </a:r>
          </a:p>
          <a:p>
            <a:pPr lvl="1"/>
            <a:r>
              <a:rPr lang="en-US" sz="2000" dirty="0" smtClean="0"/>
              <a:t>Vector growth rate and initial capacity</a:t>
            </a:r>
          </a:p>
          <a:p>
            <a:pPr lvl="1"/>
            <a:r>
              <a:rPr lang="en-US" sz="2000" dirty="0" smtClean="0"/>
              <a:t>Does an empty container allocate</a:t>
            </a:r>
          </a:p>
          <a:p>
            <a:pPr lvl="1"/>
            <a:r>
              <a:rPr lang="en-US" sz="2000" dirty="0" smtClean="0"/>
              <a:t>What size </a:t>
            </a:r>
            <a:r>
              <a:rPr lang="en-US" sz="2000" dirty="0" err="1" smtClean="0"/>
              <a:t>functor</a:t>
            </a:r>
            <a:r>
              <a:rPr lang="en-US" sz="2000" dirty="0" smtClean="0"/>
              <a:t> will require </a:t>
            </a:r>
            <a:r>
              <a:rPr lang="en-US" sz="2000" dirty="0" err="1" smtClean="0"/>
              <a:t>std</a:t>
            </a:r>
            <a:r>
              <a:rPr lang="en-US" sz="2000" dirty="0" smtClean="0"/>
              <a:t>::function to allocate</a:t>
            </a:r>
          </a:p>
          <a:p>
            <a:pPr lvl="1"/>
            <a:r>
              <a:rPr lang="en-US" sz="2000" dirty="0" smtClean="0"/>
              <a:t>Behavior unpredictable and C++ implementation dependent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23" y="972065"/>
            <a:ext cx="6936324" cy="32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Focus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Costly Features</a:t>
            </a:r>
          </a:p>
          <a:p>
            <a:pPr lvl="1"/>
            <a:r>
              <a:rPr lang="en-US" dirty="0" smtClean="0"/>
              <a:t>RTTI</a:t>
            </a:r>
          </a:p>
          <a:p>
            <a:pPr lvl="2"/>
            <a:r>
              <a:rPr lang="en-US" dirty="0" smtClean="0"/>
              <a:t>Excessive data generated by e.g.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lvl="1"/>
            <a:r>
              <a:rPr lang="en-US" dirty="0" smtClean="0"/>
              <a:t>Virtual functions</a:t>
            </a:r>
          </a:p>
          <a:p>
            <a:pPr lvl="1"/>
            <a:r>
              <a:rPr lang="en-US" dirty="0" smtClean="0"/>
              <a:t>Poor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 smtClean="0"/>
              <a:t>Poor cache friendliness containers</a:t>
            </a:r>
          </a:p>
          <a:p>
            <a:pPr lvl="2"/>
            <a:r>
              <a:rPr lang="en-US" dirty="0" smtClean="0"/>
              <a:t>No contiguous associative container</a:t>
            </a:r>
          </a:p>
          <a:p>
            <a:pPr lvl="1"/>
            <a:r>
              <a:rPr lang="en-US" dirty="0" smtClean="0"/>
              <a:t>Exceptions</a:t>
            </a:r>
          </a:p>
          <a:p>
            <a:pPr lvl="2"/>
            <a:r>
              <a:rPr lang="en-US" dirty="0" smtClean="0"/>
              <a:t>Restrict some optimizations for unwinding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Current Effort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Fixed-points number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fixed_point</a:t>
            </a:r>
            <a:r>
              <a:rPr lang="en-US" dirty="0" smtClean="0"/>
              <a:t>&lt;</a:t>
            </a:r>
            <a:r>
              <a:rPr lang="en-US" dirty="0" err="1" smtClean="0"/>
              <a:t>Repr</a:t>
            </a:r>
            <a:r>
              <a:rPr lang="en-US" dirty="0" smtClean="0"/>
              <a:t>, Exponent&gt;</a:t>
            </a:r>
          </a:p>
          <a:p>
            <a:r>
              <a:rPr lang="en-US" dirty="0" smtClean="0"/>
              <a:t>Ring Buffer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static_ring</a:t>
            </a:r>
            <a:r>
              <a:rPr lang="en-US" dirty="0" smtClean="0"/>
              <a:t>&lt;T, N&gt;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dynamic_ring</a:t>
            </a:r>
            <a:r>
              <a:rPr lang="en-US" dirty="0" smtClean="0"/>
              <a:t>&lt;T, </a:t>
            </a:r>
            <a:r>
              <a:rPr lang="en-US" dirty="0" err="1" smtClean="0"/>
              <a:t>std</a:t>
            </a:r>
            <a:r>
              <a:rPr lang="en-US" dirty="0" smtClean="0"/>
              <a:t>::vector&lt;N&gt;&gt;</a:t>
            </a:r>
          </a:p>
          <a:p>
            <a:r>
              <a:rPr lang="en-US" dirty="0" smtClean="0"/>
              <a:t>Flat associative container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flat_set</a:t>
            </a:r>
            <a:r>
              <a:rPr lang="en-US" dirty="0" smtClean="0"/>
              <a:t>&lt;T&gt;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7" y="1544141"/>
            <a:ext cx="3756492" cy="2770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03" y="5063940"/>
            <a:ext cx="371475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07" y="4557153"/>
            <a:ext cx="31813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Conferences motivations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other C++ people</a:t>
            </a:r>
          </a:p>
          <a:p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Knowledge</a:t>
            </a:r>
          </a:p>
          <a:p>
            <a:r>
              <a:rPr lang="en-US" dirty="0" smtClean="0"/>
              <a:t>Educating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4" y="1825625"/>
            <a:ext cx="6238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SG14: Related Work (with other SG)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err="1" smtClean="0"/>
              <a:t>Noexcept</a:t>
            </a:r>
            <a:r>
              <a:rPr lang="en-US" dirty="0" smtClean="0"/>
              <a:t> library additions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error_code</a:t>
            </a:r>
            <a:r>
              <a:rPr lang="en-US" dirty="0" smtClean="0"/>
              <a:t> for signaling errors</a:t>
            </a:r>
          </a:p>
          <a:p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SIMD polymorphism</a:t>
            </a:r>
          </a:p>
          <a:p>
            <a:pPr lvl="1"/>
            <a:r>
              <a:rPr lang="en-US" dirty="0" smtClean="0"/>
              <a:t>SIMD vector</a:t>
            </a:r>
          </a:p>
          <a:p>
            <a:pPr lvl="1"/>
            <a:r>
              <a:rPr lang="en-US" dirty="0" smtClean="0"/>
              <a:t>SIMD types</a:t>
            </a:r>
          </a:p>
          <a:p>
            <a:pPr lvl="1"/>
            <a:r>
              <a:rPr lang="en-US" dirty="0" smtClean="0"/>
              <a:t>Language extension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simd</a:t>
            </a:r>
            <a:r>
              <a:rPr lang="en-US" dirty="0" smtClean="0"/>
              <a:t> (;;) //…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032" y="2524615"/>
            <a:ext cx="2654393" cy="3787285"/>
          </a:xfrm>
          <a:prstGeom prst="rect">
            <a:avLst/>
          </a:prstGeom>
        </p:spPr>
      </p:pic>
      <p:pic>
        <p:nvPicPr>
          <p:cNvPr id="3078" name="Picture 6" descr="SIMD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05" y="3684494"/>
            <a:ext cx="2579527" cy="27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6146" name="Picture 2" descr="https://scontent-hkg3-1.xx.fbcdn.net/hphotos-xpt1/t31.0-8/12141036_415445905319435_4028679480830947377_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6835"/>
            <a:ext cx="12192000" cy="81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5" name="Picture 4" descr="61uBhpPMYfL._UX250_.jpg (250×37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6611"/>
            <a:ext cx="3044687" cy="459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93" y="1475343"/>
            <a:ext cx="6941489" cy="51339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14" y="1484562"/>
            <a:ext cx="6803490" cy="50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378" y="1404441"/>
            <a:ext cx="7220710" cy="53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977" y="1420789"/>
            <a:ext cx="7137689" cy="53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Declarative Control Flow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278" y="1314458"/>
            <a:ext cx="7349438" cy="54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Allocators must be </a:t>
            </a:r>
            <a:r>
              <a:rPr lang="en-US" dirty="0" err="1" smtClean="0"/>
              <a:t>composable</a:t>
            </a:r>
            <a:r>
              <a:rPr lang="en-US" dirty="0" smtClean="0"/>
              <a:t>, and </a:t>
            </a:r>
            <a:r>
              <a:rPr lang="en-US" dirty="0" err="1" smtClean="0"/>
              <a:t>splitted</a:t>
            </a:r>
            <a:r>
              <a:rPr lang="en-US" dirty="0" smtClean="0"/>
              <a:t> by needs</a:t>
            </a:r>
          </a:p>
          <a:p>
            <a:pPr lvl="1"/>
            <a:r>
              <a:rPr lang="en-US" dirty="0" smtClean="0"/>
              <a:t>size / alignment / speed / concurrency / …</a:t>
            </a:r>
          </a:p>
          <a:p>
            <a:r>
              <a:rPr lang="en-US" dirty="0" smtClean="0"/>
              <a:t>End chain allocator</a:t>
            </a:r>
          </a:p>
          <a:p>
            <a:pPr lvl="1"/>
            <a:r>
              <a:rPr lang="en-US" dirty="0" err="1" smtClean="0"/>
              <a:t>null_allocator</a:t>
            </a:r>
            <a:endParaRPr lang="en-US" dirty="0" smtClean="0"/>
          </a:p>
          <a:p>
            <a:pPr lvl="1"/>
            <a:r>
              <a:rPr lang="en-US" dirty="0" err="1" smtClean="0"/>
              <a:t>stack_allocator</a:t>
            </a:r>
            <a:r>
              <a:rPr lang="en-US" dirty="0" smtClean="0"/>
              <a:t>&lt;</a:t>
            </a:r>
            <a:r>
              <a:rPr lang="en-US" dirty="0" err="1" smtClean="0"/>
              <a:t>size_t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m_allocator</a:t>
            </a:r>
            <a:endParaRPr lang="en-US" dirty="0" smtClean="0"/>
          </a:p>
          <a:p>
            <a:r>
              <a:rPr lang="en-US" dirty="0" smtClean="0"/>
              <a:t>Composite allocator</a:t>
            </a:r>
          </a:p>
          <a:p>
            <a:pPr lvl="1"/>
            <a:r>
              <a:rPr lang="en-US" dirty="0" err="1" smtClean="0"/>
              <a:t>fallback_allocator</a:t>
            </a:r>
            <a:r>
              <a:rPr lang="en-US" dirty="0" smtClean="0"/>
              <a:t>&lt;</a:t>
            </a:r>
            <a:r>
              <a:rPr lang="en-US" dirty="0" err="1" smtClean="0"/>
              <a:t>typename</a:t>
            </a:r>
            <a:r>
              <a:rPr lang="en-US" dirty="0" smtClean="0"/>
              <a:t> Primary, </a:t>
            </a:r>
            <a:r>
              <a:rPr lang="en-US" dirty="0" err="1" smtClean="0"/>
              <a:t>typename</a:t>
            </a:r>
            <a:r>
              <a:rPr lang="en-US" dirty="0" smtClean="0"/>
              <a:t> Fallback&gt;</a:t>
            </a:r>
          </a:p>
          <a:p>
            <a:pPr lvl="1"/>
            <a:r>
              <a:rPr lang="en-US" dirty="0" smtClean="0"/>
              <a:t>i.e. </a:t>
            </a:r>
            <a:r>
              <a:rPr lang="en-US" dirty="0" err="1" smtClean="0"/>
              <a:t>fallback_allocator</a:t>
            </a:r>
            <a:r>
              <a:rPr lang="en-US" dirty="0" smtClean="0"/>
              <a:t>&lt;</a:t>
            </a:r>
            <a:r>
              <a:rPr lang="en-US" dirty="0" err="1" smtClean="0"/>
              <a:t>stack_allocator</a:t>
            </a:r>
            <a:r>
              <a:rPr lang="en-US" dirty="0" smtClean="0"/>
              <a:t>&lt;4096&gt;, </a:t>
            </a:r>
            <a:r>
              <a:rPr lang="en-US" dirty="0" err="1" smtClean="0"/>
              <a:t>m_allocator</a:t>
            </a:r>
            <a:r>
              <a:rPr lang="en-US" dirty="0" smtClean="0"/>
              <a:t>&gt;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26" y="1381124"/>
            <a:ext cx="2902874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1308755"/>
            <a:ext cx="5191125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6" y="3167717"/>
            <a:ext cx="4933950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5010150"/>
            <a:ext cx="49339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Custom Allocator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963" y="1373713"/>
            <a:ext cx="7281265" cy="54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Program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Pre-conference classes (2 days)</a:t>
            </a:r>
          </a:p>
          <a:p>
            <a:pPr lvl="1"/>
            <a:r>
              <a:rPr lang="en-US" dirty="0" smtClean="0"/>
              <a:t>Concurrent Thinking in C++</a:t>
            </a:r>
          </a:p>
          <a:p>
            <a:pPr lvl="1"/>
            <a:r>
              <a:rPr lang="en-US" dirty="0" smtClean="0"/>
              <a:t>Using C++ for Low-Latency Systems</a:t>
            </a:r>
          </a:p>
          <a:p>
            <a:pPr lvl="1"/>
            <a:r>
              <a:rPr lang="en-US" dirty="0" smtClean="0"/>
              <a:t>Modernizing your C++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5 days event</a:t>
            </a:r>
          </a:p>
          <a:p>
            <a:pPr lvl="1"/>
            <a:r>
              <a:rPr lang="en-US" dirty="0" smtClean="0"/>
              <a:t>Keynote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Lightning talks</a:t>
            </a:r>
          </a:p>
          <a:p>
            <a:pPr lvl="1"/>
            <a:r>
              <a:rPr lang="en-US" dirty="0" smtClean="0"/>
              <a:t>Evenings events</a:t>
            </a:r>
          </a:p>
        </p:txBody>
      </p:sp>
      <p:pic>
        <p:nvPicPr>
          <p:cNvPr id="3080" name="Picture 8" descr="https://scontent-hkg3-1.xx.fbcdn.net/hphotos-xta1/v/t1.0-9/12042972_10153809144659238_8448202672174552317_n.jpg?oh=581a1f29e4bb24555f6f8abeefbf8952&amp;oe=57672A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46" y="-304139"/>
            <a:ext cx="4977516" cy="74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1026" name="Picture 2" descr="https://scontent-hkg3-1.xx.fbcdn.net/hphotos-xta1/t31.0-8/10536638_10153809144979238_1800209433910273129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2050" name="Picture 2" descr="https://scontent-hkg3-1.xx.fbcdn.net/hphotos-xtp1/t31.0-8/12068399_10153809144984238_3796807614376076045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7694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6146" name="Picture 2" descr="https://scontent-hkg3-1.xx.fbcdn.net/hphotos-xat1/t31.0-8/12010742_10153809145994238_7557402269965965072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5122" name="Picture 2" descr="https://scontent-hkg3-1.xx.fbcdn.net/hphotos-xta1/t31.0-8/12080243_10153809146169238_573670061201719541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Enable explicit suspend and resume of it’s progress</a:t>
            </a:r>
          </a:p>
          <a:p>
            <a:r>
              <a:rPr lang="en-US" dirty="0" smtClean="0"/>
              <a:t>Preserve execution state</a:t>
            </a:r>
          </a:p>
          <a:p>
            <a:r>
              <a:rPr lang="en-US" dirty="0" smtClean="0"/>
              <a:t>Enhance control flow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1" y="1507351"/>
            <a:ext cx="2838450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12" y="1926450"/>
            <a:ext cx="290512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880" y="1183330"/>
            <a:ext cx="3314409" cy="56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 classification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User mode Thread / Fibers</a:t>
            </a:r>
          </a:p>
          <a:p>
            <a:pPr lvl="1"/>
            <a:r>
              <a:rPr lang="en-US" sz="1800" dirty="0" smtClean="0"/>
              <a:t>Symmetric</a:t>
            </a:r>
          </a:p>
          <a:p>
            <a:pPr lvl="2"/>
            <a:r>
              <a:rPr lang="en-US" sz="1600" dirty="0" smtClean="0"/>
              <a:t>Suspend – resume are glued together</a:t>
            </a:r>
          </a:p>
          <a:p>
            <a:pPr lvl="2"/>
            <a:r>
              <a:rPr lang="en-US" sz="1600" dirty="0" smtClean="0"/>
              <a:t>when you suspend, you must resume another </a:t>
            </a:r>
            <a:r>
              <a:rPr lang="en-US" sz="1600" dirty="0" err="1" smtClean="0"/>
              <a:t>coroutine</a:t>
            </a:r>
            <a:endParaRPr lang="en-US" sz="1600" dirty="0" smtClean="0"/>
          </a:p>
          <a:p>
            <a:pPr lvl="2"/>
            <a:r>
              <a:rPr lang="en-US" sz="1600" dirty="0" smtClean="0"/>
              <a:t>More like a context switch</a:t>
            </a:r>
          </a:p>
          <a:p>
            <a:pPr lvl="1"/>
            <a:r>
              <a:rPr lang="en-US" sz="1800" dirty="0" err="1" smtClean="0"/>
              <a:t>Stackful</a:t>
            </a:r>
            <a:endParaRPr lang="en-US" sz="2200" dirty="0" smtClean="0"/>
          </a:p>
          <a:p>
            <a:pPr lvl="2"/>
            <a:r>
              <a:rPr lang="en-US" sz="1600" dirty="0" smtClean="0"/>
              <a:t>Stack dependent</a:t>
            </a:r>
          </a:p>
          <a:p>
            <a:pPr lvl="2"/>
            <a:r>
              <a:rPr lang="en-US" sz="1600" dirty="0" smtClean="0"/>
              <a:t>Save all the stack (at least 1Mb on Windows / 2Mb Linux)</a:t>
            </a:r>
          </a:p>
          <a:p>
            <a:endParaRPr lang="en-US" sz="2000" dirty="0"/>
          </a:p>
          <a:p>
            <a:r>
              <a:rPr lang="en-US" sz="2000" dirty="0" err="1" smtClean="0"/>
              <a:t>Stackless</a:t>
            </a:r>
            <a:r>
              <a:rPr lang="en-US" sz="2000" dirty="0" smtClean="0"/>
              <a:t> </a:t>
            </a:r>
            <a:r>
              <a:rPr lang="en-US" sz="2000" dirty="0" err="1" smtClean="0"/>
              <a:t>Resumable</a:t>
            </a:r>
            <a:r>
              <a:rPr lang="en-US" sz="2000" dirty="0" smtClean="0"/>
              <a:t> Function</a:t>
            </a:r>
          </a:p>
          <a:p>
            <a:pPr lvl="1"/>
            <a:r>
              <a:rPr lang="en-US" sz="1800" dirty="0" smtClean="0"/>
              <a:t>Asymmetric</a:t>
            </a:r>
          </a:p>
          <a:p>
            <a:pPr lvl="2"/>
            <a:r>
              <a:rPr lang="en-US" sz="1600" dirty="0" smtClean="0"/>
              <a:t>Distinct suspend and resume operation</a:t>
            </a:r>
          </a:p>
          <a:p>
            <a:pPr lvl="2"/>
            <a:r>
              <a:rPr lang="en-US" sz="1600" dirty="0" smtClean="0"/>
              <a:t>When calling resume on the </a:t>
            </a:r>
            <a:r>
              <a:rPr lang="en-US" sz="1600" dirty="0" err="1" smtClean="0"/>
              <a:t>coroutine</a:t>
            </a:r>
            <a:r>
              <a:rPr lang="en-US" sz="1600" dirty="0" smtClean="0"/>
              <a:t>, it get back where it was when it goes suspend</a:t>
            </a:r>
          </a:p>
          <a:p>
            <a:pPr lvl="1"/>
            <a:r>
              <a:rPr lang="en-US" sz="1800" dirty="0" err="1" smtClean="0"/>
              <a:t>Stackless</a:t>
            </a:r>
            <a:endParaRPr lang="en-US" sz="1800" dirty="0" smtClean="0"/>
          </a:p>
          <a:p>
            <a:pPr lvl="2"/>
            <a:r>
              <a:rPr lang="en-US" sz="1600" dirty="0" smtClean="0"/>
              <a:t>Doesn’t own the stack</a:t>
            </a:r>
          </a:p>
          <a:p>
            <a:pPr lvl="2"/>
            <a:r>
              <a:rPr lang="en-US" sz="1600" dirty="0" smtClean="0"/>
              <a:t>Save only the state of the </a:t>
            </a:r>
            <a:r>
              <a:rPr lang="en-US" sz="1600" dirty="0" err="1" smtClean="0"/>
              <a:t>coroutine</a:t>
            </a:r>
            <a:endParaRPr lang="en-US" sz="16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48" y="661978"/>
            <a:ext cx="4403193" cy="3262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42" y="4059522"/>
            <a:ext cx="1234288" cy="27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Synchronous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756" y="1865617"/>
            <a:ext cx="9387601" cy="41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Async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586" y="1811693"/>
            <a:ext cx="7640049" cy="4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Coroutine</a:t>
            </a:r>
            <a:r>
              <a:rPr lang="en-US" b="1" u="sng" dirty="0" smtClean="0"/>
              <a:t> call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54" y="1932168"/>
            <a:ext cx="10394908" cy="41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What about </a:t>
            </a:r>
            <a:r>
              <a:rPr lang="en-US" b="1" u="sng" dirty="0" err="1" smtClean="0"/>
              <a:t>perf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108" y="1640342"/>
            <a:ext cx="10455937" cy="52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48" y="617"/>
            <a:ext cx="9989281" cy="70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Coroutine</a:t>
            </a:r>
            <a:r>
              <a:rPr lang="en-US" b="1" u="sng" dirty="0" smtClean="0"/>
              <a:t>: </a:t>
            </a:r>
            <a:r>
              <a:rPr lang="en-US" b="1" u="sng" dirty="0" err="1" smtClean="0"/>
              <a:t>Stackless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resumable</a:t>
            </a:r>
            <a:r>
              <a:rPr lang="en-US" b="1" u="sng" dirty="0" smtClean="0"/>
              <a:t> function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scalable</a:t>
            </a:r>
          </a:p>
          <a:p>
            <a:pPr lvl="1"/>
            <a:r>
              <a:rPr lang="en-US" dirty="0" smtClean="0"/>
              <a:t>To hundred millions of concurrent </a:t>
            </a:r>
            <a:r>
              <a:rPr lang="en-US" dirty="0" err="1" smtClean="0"/>
              <a:t>coroutines</a:t>
            </a:r>
            <a:endParaRPr lang="en-US" dirty="0" smtClean="0"/>
          </a:p>
          <a:p>
            <a:r>
              <a:rPr lang="en-US" dirty="0" smtClean="0"/>
              <a:t>Highly efficient</a:t>
            </a:r>
          </a:p>
          <a:p>
            <a:pPr lvl="1"/>
            <a:r>
              <a:rPr lang="en-US" dirty="0" smtClean="0"/>
              <a:t>Resume / suspend comparable cost to function call overhead</a:t>
            </a:r>
          </a:p>
        </p:txBody>
      </p:sp>
    </p:spTree>
    <p:extLst>
      <p:ext uri="{BB962C8B-B14F-4D97-AF65-F5344CB8AC3E}">
        <p14:creationId xmlns:p14="http://schemas.microsoft.com/office/powerpoint/2010/main" val="1248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Lock Free Programming: Another training?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41" y="1782043"/>
            <a:ext cx="2439291" cy="4142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85" y="1781092"/>
            <a:ext cx="2446726" cy="4157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49" y="1782043"/>
            <a:ext cx="2431854" cy="4157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558" y="1775121"/>
            <a:ext cx="2446726" cy="4157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832" y="1768701"/>
            <a:ext cx="2426926" cy="41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Tuning C++: Benchmarking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Never rely on instinct</a:t>
            </a:r>
          </a:p>
          <a:p>
            <a:r>
              <a:rPr lang="en-US" dirty="0" smtClean="0"/>
              <a:t>Always benchmark if you aim for performance</a:t>
            </a:r>
          </a:p>
          <a:p>
            <a:r>
              <a:rPr lang="en-US" dirty="0" smtClean="0"/>
              <a:t>Use the same compilation flag as prod</a:t>
            </a:r>
          </a:p>
          <a:p>
            <a:r>
              <a:rPr lang="en-US" dirty="0" smtClean="0"/>
              <a:t>Use profiling tools</a:t>
            </a:r>
          </a:p>
          <a:p>
            <a:pPr lvl="1"/>
            <a:r>
              <a:rPr lang="en-US" dirty="0" err="1" smtClean="0"/>
              <a:t>Perf</a:t>
            </a:r>
            <a:r>
              <a:rPr lang="en-US" dirty="0" smtClean="0"/>
              <a:t> (or </a:t>
            </a:r>
            <a:r>
              <a:rPr lang="en-US" dirty="0" err="1" smtClean="0"/>
              <a:t>Vtune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Analyze hotspot</a:t>
            </a:r>
          </a:p>
          <a:p>
            <a:pPr lvl="1"/>
            <a:r>
              <a:rPr lang="en-US" dirty="0" smtClean="0"/>
              <a:t>Ensure code generated is intended (x86-64)</a:t>
            </a:r>
          </a:p>
          <a:p>
            <a:pPr lvl="2"/>
            <a:r>
              <a:rPr lang="en-US" dirty="0" err="1" smtClean="0"/>
              <a:t>Vectorization</a:t>
            </a:r>
            <a:endParaRPr lang="en-US" dirty="0" smtClean="0"/>
          </a:p>
          <a:p>
            <a:pPr lvl="2"/>
            <a:r>
              <a:rPr lang="en-US" dirty="0" smtClean="0"/>
              <a:t>Code getting optimized away</a:t>
            </a:r>
          </a:p>
          <a:p>
            <a:r>
              <a:rPr lang="en-US" dirty="0"/>
              <a:t>Disable optimization on specific part of the benchmark</a:t>
            </a:r>
          </a:p>
          <a:p>
            <a:pPr lvl="1"/>
            <a:r>
              <a:rPr lang="en-US" dirty="0"/>
              <a:t>benchmark::</a:t>
            </a:r>
            <a:r>
              <a:rPr lang="en-US" dirty="0" err="1"/>
              <a:t>DoNotOptimize</a:t>
            </a:r>
            <a:endParaRPr lang="en-US" dirty="0"/>
          </a:p>
          <a:p>
            <a:pPr lvl="1"/>
            <a:r>
              <a:rPr lang="en-GB" dirty="0" err="1"/>
              <a:t>asm</a:t>
            </a:r>
            <a:r>
              <a:rPr lang="en-GB" dirty="0"/>
              <a:t> volatile("" : : "g"(p): "memory");</a:t>
            </a:r>
            <a:endParaRPr lang="en-US" dirty="0"/>
          </a:p>
          <a:p>
            <a:pPr lvl="1"/>
            <a:r>
              <a:rPr lang="en-US" dirty="0" err="1"/>
              <a:t>asm</a:t>
            </a:r>
            <a:r>
              <a:rPr lang="en-US" dirty="0"/>
              <a:t> volatile("" : : : "memory");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974" y="1389020"/>
            <a:ext cx="3213026" cy="54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36171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C++</a:t>
            </a:r>
            <a:r>
              <a:rPr lang="en-US" b="1" u="sng" dirty="0"/>
              <a:t>17 </a:t>
            </a:r>
            <a:r>
              <a:rPr lang="en-US" b="1" u="sng" dirty="0" smtClean="0"/>
              <a:t>and beyond (Updated March 2016)</a:t>
            </a:r>
            <a:endParaRPr lang="en-US" b="1" u="sng" dirty="0"/>
          </a:p>
        </p:txBody>
      </p:sp>
      <p:pic>
        <p:nvPicPr>
          <p:cNvPr id="3074" name="Picture 2" descr="https://scontent-hkg3-1.xx.fbcdn.net/hphotos-xpt1/t31.0-8/12068924_10153809146629238_4896487528713487213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2" y="676640"/>
            <a:ext cx="9272040" cy="61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shared_ptr</a:t>
            </a:r>
            <a:r>
              <a:rPr lang="en-US" dirty="0" smtClean="0"/>
              <a:t>&lt;T&gt;&gt;</a:t>
            </a:r>
          </a:p>
          <a:p>
            <a:pPr lvl="1"/>
            <a:r>
              <a:rPr lang="en-US" dirty="0" smtClean="0"/>
              <a:t>atomic&lt;</a:t>
            </a:r>
            <a:r>
              <a:rPr lang="en-US" dirty="0" err="1" smtClean="0"/>
              <a:t>weak_ptr</a:t>
            </a:r>
            <a:r>
              <a:rPr lang="en-US" dirty="0" smtClean="0"/>
              <a:t>&lt;T&gt;&gt;</a:t>
            </a:r>
          </a:p>
          <a:p>
            <a:pPr lvl="1"/>
            <a:r>
              <a:rPr lang="en-US" dirty="0" err="1" smtClean="0"/>
              <a:t>Coroutines</a:t>
            </a:r>
            <a:endParaRPr lang="en-US" dirty="0" smtClean="0"/>
          </a:p>
          <a:p>
            <a:pPr lvl="1"/>
            <a:r>
              <a:rPr lang="en-US" dirty="0" smtClean="0"/>
              <a:t>Latch</a:t>
            </a:r>
          </a:p>
          <a:p>
            <a:pPr lvl="2"/>
            <a:r>
              <a:rPr lang="en-US" dirty="0" smtClean="0"/>
              <a:t>Batch of thread blocking until counter equal 0</a:t>
            </a:r>
          </a:p>
          <a:p>
            <a:pPr lvl="1"/>
            <a:r>
              <a:rPr lang="en-US" dirty="0" smtClean="0"/>
              <a:t>Barrier</a:t>
            </a:r>
          </a:p>
          <a:p>
            <a:pPr lvl="2"/>
            <a:r>
              <a:rPr lang="en-US" dirty="0" smtClean="0"/>
              <a:t>Thread will block until N threads enter the barrier</a:t>
            </a:r>
          </a:p>
          <a:p>
            <a:pPr lvl="1"/>
            <a:r>
              <a:rPr lang="en-US" dirty="0" smtClean="0"/>
              <a:t>Thread Pool</a:t>
            </a:r>
          </a:p>
          <a:p>
            <a:pPr lvl="1"/>
            <a:r>
              <a:rPr lang="en-US" dirty="0" smtClean="0"/>
              <a:t>Executors</a:t>
            </a:r>
          </a:p>
          <a:p>
            <a:pPr lvl="1"/>
            <a:r>
              <a:rPr lang="en-US" dirty="0" smtClean="0"/>
              <a:t>Parallelized version of most STL algorithms</a:t>
            </a:r>
          </a:p>
          <a:p>
            <a:pPr lvl="2"/>
            <a:r>
              <a:rPr lang="en-US" dirty="0" err="1" smtClean="0"/>
              <a:t>Execution_policy</a:t>
            </a:r>
            <a:r>
              <a:rPr lang="en-US" dirty="0" smtClean="0"/>
              <a:t>: </a:t>
            </a:r>
            <a:r>
              <a:rPr lang="en-US" b="1" dirty="0" err="1" smtClean="0"/>
              <a:t>seq</a:t>
            </a:r>
            <a:r>
              <a:rPr lang="en-US" dirty="0" smtClean="0"/>
              <a:t> (default) / </a:t>
            </a:r>
            <a:r>
              <a:rPr lang="en-US" b="1" dirty="0" smtClean="0"/>
              <a:t>par</a:t>
            </a:r>
            <a:r>
              <a:rPr lang="en-US" dirty="0" smtClean="0"/>
              <a:t> / </a:t>
            </a:r>
            <a:r>
              <a:rPr lang="en-US" b="1" dirty="0" err="1" smtClean="0"/>
              <a:t>par_vec</a:t>
            </a:r>
            <a:endParaRPr lang="en-US" b="1" dirty="0" smtClean="0"/>
          </a:p>
          <a:p>
            <a:pPr lvl="2"/>
            <a:r>
              <a:rPr lang="en-US" dirty="0" smtClean="0"/>
              <a:t>New algorithms: </a:t>
            </a:r>
            <a:r>
              <a:rPr lang="en-US" dirty="0" err="1" smtClean="0"/>
              <a:t>transform_reduce</a:t>
            </a:r>
            <a:r>
              <a:rPr lang="en-US" dirty="0" smtClean="0"/>
              <a:t> / </a:t>
            </a:r>
            <a:r>
              <a:rPr lang="en-US" dirty="0" err="1" smtClean="0"/>
              <a:t>transform_inclusive_scan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6" name="Picture 2" descr="https://meetingcpp.com/tl_files/blog/wg21-cpp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3" y="1624641"/>
            <a:ext cx="5054192" cy="20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9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C++17: Very-likely to 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Fundamentals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</a:t>
            </a:r>
          </a:p>
          <a:p>
            <a:pPr lvl="1"/>
            <a:r>
              <a:rPr lang="en-US" dirty="0" smtClean="0"/>
              <a:t>optional</a:t>
            </a:r>
          </a:p>
          <a:p>
            <a:pPr lvl="1"/>
            <a:r>
              <a:rPr lang="en-US" dirty="0" err="1" smtClean="0"/>
              <a:t>string_view</a:t>
            </a:r>
            <a:endParaRPr lang="en-US" dirty="0" smtClean="0"/>
          </a:p>
          <a:p>
            <a:pPr lvl="1"/>
            <a:r>
              <a:rPr lang="en-US" dirty="0" err="1" smtClean="0"/>
              <a:t>void_t</a:t>
            </a:r>
            <a:endParaRPr lang="en-US" dirty="0" smtClean="0"/>
          </a:p>
          <a:p>
            <a:pPr lvl="1"/>
            <a:r>
              <a:rPr lang="en-US" dirty="0" err="1" smtClean="0"/>
              <a:t>Instrusive</a:t>
            </a:r>
            <a:r>
              <a:rPr lang="en-US" dirty="0" smtClean="0"/>
              <a:t> container</a:t>
            </a:r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err="1" smtClean="0"/>
              <a:t>memory_pools</a:t>
            </a:r>
            <a:endParaRPr lang="en-US" dirty="0" smtClean="0"/>
          </a:p>
          <a:p>
            <a:pPr lvl="2"/>
            <a:r>
              <a:rPr lang="en-US" dirty="0" err="1" smtClean="0"/>
              <a:t>polymorphic_allocator</a:t>
            </a:r>
            <a:endParaRPr lang="en-US" dirty="0" smtClean="0"/>
          </a:p>
          <a:p>
            <a:pPr lvl="1"/>
            <a:r>
              <a:rPr lang="en-US" dirty="0" smtClean="0"/>
              <a:t>Algorithm enhancement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::string::find (using Boyer </a:t>
            </a:r>
            <a:r>
              <a:rPr lang="en-US" dirty="0" err="1" smtClean="0"/>
              <a:t>moore</a:t>
            </a:r>
            <a:r>
              <a:rPr lang="en-US" dirty="0" smtClean="0"/>
              <a:t> algorithm)</a:t>
            </a:r>
          </a:p>
          <a:p>
            <a:pPr lvl="2"/>
            <a:r>
              <a:rPr lang="en-US" dirty="0" smtClean="0"/>
              <a:t>New algorithms: sample / reduce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41" y="2999161"/>
            <a:ext cx="38290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TS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Symbolic Links</a:t>
            </a:r>
          </a:p>
          <a:p>
            <a:pPr lvl="1"/>
            <a:r>
              <a:rPr lang="en-US" dirty="0" err="1" smtClean="0"/>
              <a:t>Recursive_directory_iterator</a:t>
            </a:r>
            <a:endParaRPr lang="en-US" dirty="0" smtClean="0"/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filesystem</a:t>
            </a:r>
            <a:r>
              <a:rPr lang="en-US" dirty="0" smtClean="0"/>
              <a:t> (later)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wU2QD.png (479×3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88" y="1282969"/>
            <a:ext cx="6589412" cy="4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C++17: Very-likely </a:t>
            </a:r>
            <a:r>
              <a:rPr lang="en-US" b="1" u="sng" dirty="0"/>
              <a:t>to </a:t>
            </a:r>
            <a:r>
              <a:rPr lang="en-US" b="1" u="sng" dirty="0" smtClean="0"/>
              <a:t>come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enhancement</a:t>
            </a:r>
          </a:p>
          <a:p>
            <a:pPr lvl="1"/>
            <a:r>
              <a:rPr lang="en-US" dirty="0" err="1" smtClean="0"/>
              <a:t>constexpr_if</a:t>
            </a:r>
            <a:endParaRPr lang="en-US" dirty="0" smtClean="0"/>
          </a:p>
          <a:p>
            <a:pPr lvl="1"/>
            <a:r>
              <a:rPr lang="en-US" dirty="0" smtClean="0"/>
              <a:t>Contiguous iterator</a:t>
            </a:r>
          </a:p>
          <a:p>
            <a:pPr lvl="1"/>
            <a:r>
              <a:rPr lang="en-US" dirty="0" smtClean="0"/>
              <a:t>Tuple apply</a:t>
            </a:r>
          </a:p>
          <a:p>
            <a:pPr lvl="1"/>
            <a:r>
              <a:rPr lang="en-US" dirty="0" smtClean="0"/>
              <a:t>Lambdas allowed within </a:t>
            </a:r>
            <a:r>
              <a:rPr lang="en-US" dirty="0" err="1" smtClean="0"/>
              <a:t>constexpr</a:t>
            </a:r>
            <a:endParaRPr lang="en-US" dirty="0" smtClean="0"/>
          </a:p>
          <a:p>
            <a:pPr lvl="1"/>
            <a:r>
              <a:rPr lang="en-US" dirty="0" smtClean="0"/>
              <a:t>Range-for loops can deal with sentinels</a:t>
            </a:r>
          </a:p>
          <a:p>
            <a:pPr lvl="1"/>
            <a:r>
              <a:rPr lang="en-US" dirty="0" smtClean="0"/>
              <a:t>Smart reference: </a:t>
            </a:r>
            <a:r>
              <a:rPr lang="en-US" b="1" dirty="0" smtClean="0"/>
              <a:t>operator.</a:t>
            </a:r>
          </a:p>
          <a:p>
            <a:pPr lvl="1"/>
            <a:r>
              <a:rPr lang="en-US" dirty="0" smtClean="0"/>
              <a:t>Default comparison operators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9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TCP/UDP</a:t>
            </a:r>
          </a:p>
          <a:p>
            <a:pPr lvl="1"/>
            <a:r>
              <a:rPr lang="en-US" dirty="0" smtClean="0"/>
              <a:t>Timer</a:t>
            </a:r>
          </a:p>
          <a:p>
            <a:pPr lvl="1"/>
            <a:r>
              <a:rPr lang="en-US" dirty="0" smtClean="0"/>
              <a:t>Inspired by boost::</a:t>
            </a:r>
            <a:r>
              <a:rPr lang="en-US" dirty="0" err="1" smtClean="0"/>
              <a:t>asio</a:t>
            </a:r>
            <a:endParaRPr lang="en-US" dirty="0" smtClean="0"/>
          </a:p>
          <a:p>
            <a:r>
              <a:rPr lang="en-US" dirty="0" smtClean="0"/>
              <a:t>STL v2 (full range compliant)</a:t>
            </a:r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Compilation pre-check that ensure template call is conform</a:t>
            </a:r>
          </a:p>
          <a:p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Mechanism to package libraries and encapsulate their implementations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onceptdraw.com/a2027c3/p1/preview/640/pict--circular-arrow-diagram-1-circular-diagrams---vector-stencils-library.png--diagram-flowchar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16" y="2545335"/>
            <a:ext cx="4940367" cy="490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C++17 and beyond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  <a:p>
            <a:pPr lvl="1"/>
            <a:r>
              <a:rPr lang="en-US" dirty="0"/>
              <a:t>New working cycle</a:t>
            </a:r>
          </a:p>
          <a:p>
            <a:pPr lvl="2"/>
            <a:r>
              <a:rPr lang="en-US" dirty="0"/>
              <a:t>Either every 2 or 3 years (still undecided if C++19 or C++20 next)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Who attend </a:t>
            </a:r>
            <a:r>
              <a:rPr lang="en-US" b="1" u="sng" dirty="0" err="1" smtClean="0"/>
              <a:t>CppCon</a:t>
            </a:r>
            <a:r>
              <a:rPr lang="en-US" b="1" u="sng" dirty="0" smtClean="0"/>
              <a:t>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Short </a:t>
            </a:r>
            <a:r>
              <a:rPr lang="en-US" sz="2400" dirty="0" smtClean="0"/>
              <a:t>list of people involved </a:t>
            </a:r>
            <a:r>
              <a:rPr lang="en-US" sz="2400" dirty="0" smtClean="0"/>
              <a:t>with </a:t>
            </a:r>
            <a:r>
              <a:rPr lang="en-US" sz="2400" dirty="0" err="1" smtClean="0"/>
              <a:t>CppCon</a:t>
            </a:r>
            <a:endParaRPr lang="en-US" sz="2400" dirty="0" smtClean="0"/>
          </a:p>
          <a:p>
            <a:pPr lvl="1"/>
            <a:r>
              <a:rPr lang="en-US" sz="1800" dirty="0" err="1" smtClean="0"/>
              <a:t>Bjarne</a:t>
            </a:r>
            <a:r>
              <a:rPr lang="en-US" sz="1800" dirty="0" smtClean="0"/>
              <a:t> </a:t>
            </a:r>
            <a:r>
              <a:rPr lang="en-US" sz="1800" dirty="0" err="1" smtClean="0"/>
              <a:t>Stroustrup</a:t>
            </a:r>
            <a:endParaRPr lang="en-US" sz="1800" dirty="0" smtClean="0"/>
          </a:p>
          <a:p>
            <a:pPr lvl="1"/>
            <a:r>
              <a:rPr lang="en-US" sz="1800" dirty="0" smtClean="0"/>
              <a:t>Herb Sutter</a:t>
            </a:r>
          </a:p>
          <a:p>
            <a:pPr lvl="1"/>
            <a:r>
              <a:rPr lang="en-US" sz="1800" dirty="0" smtClean="0"/>
              <a:t>Chandler </a:t>
            </a:r>
            <a:r>
              <a:rPr lang="en-US" sz="1800" dirty="0" err="1" smtClean="0"/>
              <a:t>Carruth</a:t>
            </a:r>
            <a:endParaRPr lang="en-US" sz="1800" dirty="0" smtClean="0"/>
          </a:p>
          <a:p>
            <a:pPr lvl="1"/>
            <a:r>
              <a:rPr lang="en-US" sz="1800" dirty="0" smtClean="0"/>
              <a:t>Andrei </a:t>
            </a:r>
            <a:r>
              <a:rPr lang="en-US" sz="1800" dirty="0" err="1" smtClean="0"/>
              <a:t>Alexandrescu</a:t>
            </a:r>
            <a:endParaRPr lang="en-US" sz="1800" dirty="0" smtClean="0"/>
          </a:p>
          <a:p>
            <a:pPr lvl="1"/>
            <a:r>
              <a:rPr lang="en-US" sz="1800" dirty="0" smtClean="0"/>
              <a:t>Many more… (isocpp.org and C++ committee)</a:t>
            </a:r>
            <a:endParaRPr lang="en-US" sz="1800" dirty="0"/>
          </a:p>
        </p:txBody>
      </p:sp>
      <p:pic>
        <p:nvPicPr>
          <p:cNvPr id="6146" name="Picture 2" descr="https://sec.ch9.ms/ch9/8a6e/5cea8588-36d1-46e9-a90f-3deec57a8a6e/GrilltheCommittee_Cust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595" y="1381671"/>
            <a:ext cx="5162810" cy="29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1026" name="Picture 2" descr="http://www.shanekirk.com/res/cppcon/keyno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26471" cy="92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Top 5 recommended lectures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Pedro </a:t>
            </a:r>
            <a:r>
              <a:rPr lang="en-GB" sz="2000" dirty="0" err="1" smtClean="0"/>
              <a:t>Ramalhete</a:t>
            </a:r>
            <a:r>
              <a:rPr lang="en-GB" sz="2000" dirty="0" smtClean="0"/>
              <a:t> (Cisco) “How </a:t>
            </a:r>
            <a:r>
              <a:rPr lang="en-GB" sz="2000" dirty="0"/>
              <a:t>to make your data structures wait-free for reads"</a:t>
            </a:r>
          </a:p>
          <a:p>
            <a:r>
              <a:rPr lang="en-US" sz="2000" dirty="0"/>
              <a:t>Pablo Halpern </a:t>
            </a:r>
            <a:r>
              <a:rPr lang="en-US" sz="2000" dirty="0" smtClean="0"/>
              <a:t>(Intel) “Work </a:t>
            </a:r>
            <a:r>
              <a:rPr lang="en-US" sz="2000" dirty="0"/>
              <a:t>Stealing"</a:t>
            </a:r>
          </a:p>
          <a:p>
            <a:r>
              <a:rPr lang="en-GB" sz="2000" dirty="0"/>
              <a:t>Chandler </a:t>
            </a:r>
            <a:r>
              <a:rPr lang="en-GB" sz="2000" dirty="0" err="1"/>
              <a:t>Carruth</a:t>
            </a:r>
            <a:r>
              <a:rPr lang="en-GB" sz="2000" dirty="0"/>
              <a:t> </a:t>
            </a:r>
            <a:r>
              <a:rPr lang="en-GB" sz="2000" dirty="0" smtClean="0"/>
              <a:t>(Google) "Tuning </a:t>
            </a:r>
            <a:r>
              <a:rPr lang="en-GB" sz="2000" dirty="0"/>
              <a:t>C++: Benchmarks, and CPUs, and Compilers! Oh My!"</a:t>
            </a:r>
          </a:p>
          <a:p>
            <a:r>
              <a:rPr lang="en-US" sz="2000" dirty="0" smtClean="0"/>
              <a:t>Andrei </a:t>
            </a:r>
            <a:r>
              <a:rPr lang="en-US" sz="2000" dirty="0" err="1"/>
              <a:t>Alexandrescu</a:t>
            </a:r>
            <a:r>
              <a:rPr lang="en-US" sz="2000" dirty="0"/>
              <a:t> </a:t>
            </a:r>
            <a:r>
              <a:rPr lang="en-US" sz="2000" dirty="0" smtClean="0"/>
              <a:t>(ex Facebook) “</a:t>
            </a:r>
            <a:r>
              <a:rPr lang="en-US" sz="2000" dirty="0" err="1" smtClean="0"/>
              <a:t>std</a:t>
            </a:r>
            <a:r>
              <a:rPr lang="en-US" sz="2000" dirty="0"/>
              <a:t>::allocator</a:t>
            </a:r>
            <a:r>
              <a:rPr lang="en-US" sz="2000" dirty="0" smtClean="0"/>
              <a:t>...”</a:t>
            </a:r>
          </a:p>
          <a:p>
            <a:r>
              <a:rPr lang="en-GB" sz="2000" dirty="0"/>
              <a:t>Eric </a:t>
            </a:r>
            <a:r>
              <a:rPr lang="en-GB" sz="2000" dirty="0" err="1"/>
              <a:t>Niebler</a:t>
            </a:r>
            <a:r>
              <a:rPr lang="en-GB" sz="2000" dirty="0"/>
              <a:t> </a:t>
            </a:r>
            <a:r>
              <a:rPr lang="en-GB" sz="2000" dirty="0" smtClean="0"/>
              <a:t>(Facebook) "Ranges </a:t>
            </a:r>
            <a:r>
              <a:rPr lang="en-GB" sz="2000" dirty="0"/>
              <a:t>for the Standard Library“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459" y="5454592"/>
            <a:ext cx="4211540" cy="582433"/>
          </a:xfrm>
        </p:spPr>
        <p:txBody>
          <a:bodyPr>
            <a:noAutofit/>
          </a:bodyPr>
          <a:lstStyle/>
          <a:p>
            <a:r>
              <a:rPr lang="en-US" sz="6600" u="sng" dirty="0" smtClean="0"/>
              <a:t>Questions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pic>
        <p:nvPicPr>
          <p:cNvPr id="2050" name="Picture 2" descr="cppcon.png (2000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5" y="1245794"/>
            <a:ext cx="8294349" cy="42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u="sng" dirty="0"/>
          </a:p>
        </p:txBody>
      </p:sp>
      <p:pic>
        <p:nvPicPr>
          <p:cNvPr id="3074" name="Picture 2" descr="https://scontent-hkg3-1.xx.fbcdn.net/hphotos-xat1/t31.0-8/12027294_10153809143909238_8237924545280656746_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2" y="-1115009"/>
            <a:ext cx="12271512" cy="81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3189</Words>
  <Application>Microsoft Office PowerPoint</Application>
  <PresentationFormat>Widescreen</PresentationFormat>
  <Paragraphs>663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Main conferences in 2013</vt:lpstr>
      <vt:lpstr>About CppCon</vt:lpstr>
      <vt:lpstr>Conferences motivations</vt:lpstr>
      <vt:lpstr>Program</vt:lpstr>
      <vt:lpstr>PowerPoint Presentation</vt:lpstr>
      <vt:lpstr>Who attend CppCon?</vt:lpstr>
      <vt:lpstr>PowerPoint Presentation</vt:lpstr>
      <vt:lpstr>PowerPoint Presentation</vt:lpstr>
      <vt:lpstr>Writing Good C++14</vt:lpstr>
      <vt:lpstr>Writing Good C++14</vt:lpstr>
      <vt:lpstr>C++ Coding Guidelines</vt:lpstr>
      <vt:lpstr>What is not GSL</vt:lpstr>
      <vt:lpstr>GSL goals</vt:lpstr>
      <vt:lpstr>Example (github.com/isocpp/CppCoreGuidelines)</vt:lpstr>
      <vt:lpstr>Example (github.com/isocpp/CppCoreGuidelines)</vt:lpstr>
      <vt:lpstr>Example (github.com/isocpp/CppCoreGuidelines)</vt:lpstr>
      <vt:lpstr>Extend language with a few abstractions</vt:lpstr>
      <vt:lpstr>Example of GSL feature : owner&lt;T*&gt;</vt:lpstr>
      <vt:lpstr>Example of GSL feature : owner&lt;T*&gt;</vt:lpstr>
      <vt:lpstr>Writing Good C++14… by default</vt:lpstr>
      <vt:lpstr>Writing Good C++14… by default</vt:lpstr>
      <vt:lpstr>Writing Good C++14… by default</vt:lpstr>
      <vt:lpstr>Writing Good C++14… by default</vt:lpstr>
      <vt:lpstr>PowerPoint Presentation</vt:lpstr>
      <vt:lpstr>PowerPoint Presentation</vt:lpstr>
      <vt:lpstr>Evolving array_view for safer code</vt:lpstr>
      <vt:lpstr>array_view&lt; ValueType, Extents… &gt;</vt:lpstr>
      <vt:lpstr>string_view&lt; CharType, Extent &gt;</vt:lpstr>
      <vt:lpstr>String_view application</vt:lpstr>
      <vt:lpstr>Performance</vt:lpstr>
      <vt:lpstr>PowerPoint Presentation</vt:lpstr>
      <vt:lpstr>Ranges</vt:lpstr>
      <vt:lpstr>Ranges: iota </vt:lpstr>
      <vt:lpstr>Goal of Eric Niebler KeyNote</vt:lpstr>
      <vt:lpstr>PowerPoint Presentation</vt:lpstr>
      <vt:lpstr>Ranges: Group Dates into Months</vt:lpstr>
      <vt:lpstr>Ranges: Group Months into Weeks</vt:lpstr>
      <vt:lpstr>Ranges</vt:lpstr>
      <vt:lpstr>Working Group 21 (WG21): ISO C++ Committee</vt:lpstr>
      <vt:lpstr>WG21: Subgroups And Study Groups</vt:lpstr>
      <vt:lpstr>WG21: Basic Flow</vt:lpstr>
      <vt:lpstr>WG21</vt:lpstr>
      <vt:lpstr>Birth of the Study Group 14</vt:lpstr>
      <vt:lpstr>SG14: Goals and Scopes</vt:lpstr>
      <vt:lpstr>SG14: Focus</vt:lpstr>
      <vt:lpstr>SG14: Focus</vt:lpstr>
      <vt:lpstr>SG14: Current Effort</vt:lpstr>
      <vt:lpstr>SG14: Related Work (with other SG)</vt:lpstr>
      <vt:lpstr>PowerPoint Presentation</vt:lpstr>
      <vt:lpstr>Declarative Control Flow</vt:lpstr>
      <vt:lpstr>Declarative Control Flow</vt:lpstr>
      <vt:lpstr>Declarative Control Flow</vt:lpstr>
      <vt:lpstr>Declarative Control Flow</vt:lpstr>
      <vt:lpstr>Declarative Control Flow</vt:lpstr>
      <vt:lpstr>Custom Allocator</vt:lpstr>
      <vt:lpstr>Custom Allocator</vt:lpstr>
      <vt:lpstr>Custom Allocator</vt:lpstr>
      <vt:lpstr>PowerPoint Presentation</vt:lpstr>
      <vt:lpstr>PowerPoint Presentation</vt:lpstr>
      <vt:lpstr>PowerPoint Presentation</vt:lpstr>
      <vt:lpstr>PowerPoint Presentation</vt:lpstr>
      <vt:lpstr>Coroutine</vt:lpstr>
      <vt:lpstr>Coroutine classification</vt:lpstr>
      <vt:lpstr>Coroutine: Synchronous call</vt:lpstr>
      <vt:lpstr>Coroutine: Async call</vt:lpstr>
      <vt:lpstr>Coroutine: Coroutine call</vt:lpstr>
      <vt:lpstr>Coroutine: What about perf</vt:lpstr>
      <vt:lpstr>Coroutine: Stackless resumable function</vt:lpstr>
      <vt:lpstr>Lock Free Programming: Another training?</vt:lpstr>
      <vt:lpstr>Tuning C++: Benchmarking</vt:lpstr>
      <vt:lpstr>C++17 and beyond (Updated March 2016)</vt:lpstr>
      <vt:lpstr>C++17: Very-likely to come</vt:lpstr>
      <vt:lpstr>C++17: Very-likely to come</vt:lpstr>
      <vt:lpstr>C++17: Very-likely to come</vt:lpstr>
      <vt:lpstr>C++17: Very-likely to come</vt:lpstr>
      <vt:lpstr>C++17 And beyond</vt:lpstr>
      <vt:lpstr>C++17 and beyond</vt:lpstr>
      <vt:lpstr>PowerPoint Presentation</vt:lpstr>
      <vt:lpstr>Top 5 recommended lectures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440</cp:revision>
  <dcterms:created xsi:type="dcterms:W3CDTF">2016-02-27T14:00:11Z</dcterms:created>
  <dcterms:modified xsi:type="dcterms:W3CDTF">2016-03-16T13:57:42Z</dcterms:modified>
</cp:coreProperties>
</file>